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4"/>
  </p:sldMasterIdLst>
  <p:notesMasterIdLst>
    <p:notesMasterId r:id="rId28"/>
  </p:notesMasterIdLst>
  <p:sldIdLst>
    <p:sldId id="298" r:id="rId5"/>
    <p:sldId id="299" r:id="rId6"/>
    <p:sldId id="300" r:id="rId7"/>
    <p:sldId id="302" r:id="rId8"/>
    <p:sldId id="301"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A9222B-5369-44C3-8A12-6B8C9AE51895}" v="301" dt="2024-02-15T08:09:31.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6323" autoAdjust="0"/>
  </p:normalViewPr>
  <p:slideViewPr>
    <p:cSldViewPr snapToGrid="0">
      <p:cViewPr varScale="1">
        <p:scale>
          <a:sx n="106" d="100"/>
          <a:sy n="106" d="100"/>
        </p:scale>
        <p:origin x="792" y="114"/>
      </p:cViewPr>
      <p:guideLst/>
    </p:cSldViewPr>
  </p:slideViewPr>
  <p:outlineViewPr>
    <p:cViewPr>
      <p:scale>
        <a:sx n="33" d="100"/>
        <a:sy n="33" d="100"/>
      </p:scale>
      <p:origin x="0" y="-499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33916F-2F0A-49BB-BF95-16D3CD6612CC}" type="datetimeFigureOut">
              <a:rPr lang="en-IN" smtClean="0"/>
              <a:t>15-02-2024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C8AF67-F3D8-43BA-B0EB-F68755899111}" type="slidenum">
              <a:rPr lang="en-IN" smtClean="0"/>
              <a:t>‹#›</a:t>
            </a:fld>
            <a:endParaRPr lang="en-IN"/>
          </a:p>
        </p:txBody>
      </p:sp>
    </p:spTree>
    <p:extLst>
      <p:ext uri="{BB962C8B-B14F-4D97-AF65-F5344CB8AC3E}">
        <p14:creationId xmlns:p14="http://schemas.microsoft.com/office/powerpoint/2010/main" val="3453884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EC8AF67-F3D8-43BA-B0EB-F68755899111}" type="slidenum">
              <a:rPr lang="en-IN" smtClean="0"/>
              <a:t>1</a:t>
            </a:fld>
            <a:endParaRPr lang="en-IN"/>
          </a:p>
        </p:txBody>
      </p:sp>
    </p:spTree>
    <p:extLst>
      <p:ext uri="{BB962C8B-B14F-4D97-AF65-F5344CB8AC3E}">
        <p14:creationId xmlns:p14="http://schemas.microsoft.com/office/powerpoint/2010/main" val="4251111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EC8AF67-F3D8-43BA-B0EB-F68755899111}" type="slidenum">
              <a:rPr lang="en-IN" smtClean="0"/>
              <a:t>2</a:t>
            </a:fld>
            <a:endParaRPr lang="en-IN"/>
          </a:p>
        </p:txBody>
      </p:sp>
    </p:spTree>
    <p:extLst>
      <p:ext uri="{BB962C8B-B14F-4D97-AF65-F5344CB8AC3E}">
        <p14:creationId xmlns:p14="http://schemas.microsoft.com/office/powerpoint/2010/main" val="3550910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0033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44135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82497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2102616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83531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82377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062867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746736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6127920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1556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4242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04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7320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2/15/2024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2076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2/15/2024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2302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2/15/2024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04834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674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2/15/2024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9185589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201837" y="1454963"/>
            <a:ext cx="3342462" cy="3308380"/>
          </a:xfrm>
        </p:spPr>
        <p:txBody>
          <a:bodyPr>
            <a:normAutofit/>
          </a:bodyPr>
          <a:lstStyle/>
          <a:p>
            <a:pPr>
              <a:lnSpc>
                <a:spcPct val="90000"/>
              </a:lnSpc>
            </a:pPr>
            <a:r>
              <a:rPr lang="en-US" sz="4700" dirty="0"/>
              <a:t>Prediction for Credit Card Approval</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201837" y="4763342"/>
            <a:ext cx="3342462" cy="1485055"/>
          </a:xfrm>
        </p:spPr>
        <p:txBody>
          <a:bodyPr>
            <a:normAutofit/>
          </a:bodyPr>
          <a:lstStyle/>
          <a:p>
            <a:r>
              <a:rPr lang="en-US" sz="1800"/>
              <a:t>-Prerak Pandya</a:t>
            </a: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4">
            <a:extLst>
              <a:ext uri="{28A0092B-C50C-407E-A947-70E740481C1C}">
                <a14:useLocalDpi xmlns:a14="http://schemas.microsoft.com/office/drawing/2010/main" val="0"/>
              </a:ext>
            </a:extLst>
          </a:blip>
          <a:srcRect r="30706" b="-1"/>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93143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314">
        <p159:morph option="byObject"/>
      </p:transition>
    </mc:Choice>
    <mc:Fallback xmlns="">
      <p:transition spd="slow" advTm="831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13"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IN"/>
          </a:p>
        </p:txBody>
      </p:sp>
      <p:sp>
        <p:nvSpPr>
          <p:cNvPr id="2" name="Title 1">
            <a:extLst>
              <a:ext uri="{FF2B5EF4-FFF2-40B4-BE49-F238E27FC236}">
                <a16:creationId xmlns:a16="http://schemas.microsoft.com/office/drawing/2014/main" id="{ECE90755-C172-EAFE-5664-84DAD8352BD0}"/>
              </a:ext>
            </a:extLst>
          </p:cNvPr>
          <p:cNvSpPr>
            <a:spLocks noGrp="1"/>
          </p:cNvSpPr>
          <p:nvPr>
            <p:ph type="ctrTitle"/>
          </p:nvPr>
        </p:nvSpPr>
        <p:spPr>
          <a:xfrm>
            <a:off x="636916" y="4854346"/>
            <a:ext cx="9149350" cy="868026"/>
          </a:xfrm>
        </p:spPr>
        <p:txBody>
          <a:bodyPr>
            <a:normAutofit/>
          </a:bodyPr>
          <a:lstStyle/>
          <a:p>
            <a:r>
              <a:rPr lang="en-US" sz="4800"/>
              <a:t>Visualization</a:t>
            </a:r>
            <a:endParaRPr lang="en-IN" sz="4800"/>
          </a:p>
        </p:txBody>
      </p:sp>
      <p:sp>
        <p:nvSpPr>
          <p:cNvPr id="3" name="Subtitle 2">
            <a:extLst>
              <a:ext uri="{FF2B5EF4-FFF2-40B4-BE49-F238E27FC236}">
                <a16:creationId xmlns:a16="http://schemas.microsoft.com/office/drawing/2014/main" id="{AC37A03F-80EC-C3F5-8DF1-D8D4C68107B5}"/>
              </a:ext>
            </a:extLst>
          </p:cNvPr>
          <p:cNvSpPr>
            <a:spLocks noGrp="1"/>
          </p:cNvSpPr>
          <p:nvPr>
            <p:ph type="subTitle" idx="1"/>
          </p:nvPr>
        </p:nvSpPr>
        <p:spPr>
          <a:xfrm>
            <a:off x="636916" y="5722374"/>
            <a:ext cx="9149349" cy="487924"/>
          </a:xfrm>
        </p:spPr>
        <p:txBody>
          <a:bodyPr>
            <a:normAutofit/>
          </a:bodyPr>
          <a:lstStyle/>
          <a:p>
            <a:pPr marL="342900" indent="-342900">
              <a:lnSpc>
                <a:spcPct val="90000"/>
              </a:lnSpc>
              <a:buFont typeface="Arial" panose="020B0604020202020204" pitchFamily="34" charset="0"/>
              <a:buChar char="•"/>
            </a:pPr>
            <a:r>
              <a:rPr lang="en-US" sz="1400" cap="none"/>
              <a:t>To visualize data, import Seaborn and Matplotlib and use a loop function to display all int dtypes on a histogram chart, providing insight.</a:t>
            </a:r>
          </a:p>
          <a:p>
            <a:pPr marL="342900" indent="-342900">
              <a:lnSpc>
                <a:spcPct val="90000"/>
              </a:lnSpc>
              <a:buFont typeface="Arial" panose="020B0604020202020204" pitchFamily="34" charset="0"/>
              <a:buChar char="•"/>
            </a:pPr>
            <a:endParaRPr lang="en-US" sz="1400" cap="none"/>
          </a:p>
          <a:p>
            <a:pPr>
              <a:lnSpc>
                <a:spcPct val="90000"/>
              </a:lnSpc>
            </a:pPr>
            <a:endParaRPr lang="en-IN" sz="1400" cap="none"/>
          </a:p>
        </p:txBody>
      </p:sp>
      <p:pic>
        <p:nvPicPr>
          <p:cNvPr id="7" name="Picture 6" descr="A computer code with text">
            <a:extLst>
              <a:ext uri="{FF2B5EF4-FFF2-40B4-BE49-F238E27FC236}">
                <a16:creationId xmlns:a16="http://schemas.microsoft.com/office/drawing/2014/main" id="{7F2307BC-2166-D9C4-921D-B9C707C66D6D}"/>
              </a:ext>
            </a:extLst>
          </p:cNvPr>
          <p:cNvPicPr>
            <a:picLocks noChangeAspect="1"/>
          </p:cNvPicPr>
          <p:nvPr/>
        </p:nvPicPr>
        <p:blipFill>
          <a:blip r:embed="rId3"/>
          <a:stretch>
            <a:fillRect/>
          </a:stretch>
        </p:blipFill>
        <p:spPr>
          <a:xfrm>
            <a:off x="635458" y="640081"/>
            <a:ext cx="8584253" cy="3291844"/>
          </a:xfrm>
          <a:prstGeom prst="rect">
            <a:avLst/>
          </a:prstGeom>
          <a:effectLst/>
        </p:spPr>
      </p:pic>
    </p:spTree>
    <p:extLst>
      <p:ext uri="{BB962C8B-B14F-4D97-AF65-F5344CB8AC3E}">
        <p14:creationId xmlns:p14="http://schemas.microsoft.com/office/powerpoint/2010/main" val="28021855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3" name="Picture 2" descr="A white rectangular object with black text&#10;&#10;Description automatically generated">
            <a:extLst>
              <a:ext uri="{FF2B5EF4-FFF2-40B4-BE49-F238E27FC236}">
                <a16:creationId xmlns:a16="http://schemas.microsoft.com/office/drawing/2014/main" id="{34319D2B-93EB-C8B7-6C99-1C78945C11E3}"/>
              </a:ext>
            </a:extLst>
          </p:cNvPr>
          <p:cNvPicPr>
            <a:picLocks noChangeAspect="1"/>
          </p:cNvPicPr>
          <p:nvPr/>
        </p:nvPicPr>
        <p:blipFill>
          <a:blip r:embed="rId3"/>
          <a:stretch>
            <a:fillRect/>
          </a:stretch>
        </p:blipFill>
        <p:spPr>
          <a:xfrm>
            <a:off x="5584669" y="643467"/>
            <a:ext cx="2713379" cy="1760225"/>
          </a:xfrm>
          <a:prstGeom prst="rect">
            <a:avLst/>
          </a:prstGeom>
        </p:spPr>
      </p:pic>
      <p:pic>
        <p:nvPicPr>
          <p:cNvPr id="5" name="Picture 4" descr="A white rectangular object with black text&#10;&#10;Description automatically generated">
            <a:extLst>
              <a:ext uri="{FF2B5EF4-FFF2-40B4-BE49-F238E27FC236}">
                <a16:creationId xmlns:a16="http://schemas.microsoft.com/office/drawing/2014/main" id="{A8F7C959-1118-8773-6033-C2E468518472}"/>
              </a:ext>
            </a:extLst>
          </p:cNvPr>
          <p:cNvPicPr>
            <a:picLocks noChangeAspect="1"/>
          </p:cNvPicPr>
          <p:nvPr/>
        </p:nvPicPr>
        <p:blipFill>
          <a:blip r:embed="rId4"/>
          <a:stretch>
            <a:fillRect/>
          </a:stretch>
        </p:blipFill>
        <p:spPr>
          <a:xfrm>
            <a:off x="9164028" y="2473107"/>
            <a:ext cx="1759135" cy="194392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2052DB4-E1CA-8AA6-8896-B591CFC2C49E}"/>
              </a:ext>
            </a:extLst>
          </p:cNvPr>
          <p:cNvPicPr>
            <a:picLocks noChangeAspect="1"/>
          </p:cNvPicPr>
          <p:nvPr/>
        </p:nvPicPr>
        <p:blipFill>
          <a:blip r:embed="rId5"/>
          <a:stretch>
            <a:fillRect/>
          </a:stretch>
        </p:blipFill>
        <p:spPr>
          <a:xfrm>
            <a:off x="3608512" y="2467257"/>
            <a:ext cx="2123483" cy="1943921"/>
          </a:xfrm>
          <a:prstGeom prst="rect">
            <a:avLst/>
          </a:prstGeom>
        </p:spPr>
      </p:pic>
      <p:pic>
        <p:nvPicPr>
          <p:cNvPr id="13" name="Picture 12" descr="A graph of a person with blue squares&#10;&#10;Description automatically generated">
            <a:extLst>
              <a:ext uri="{FF2B5EF4-FFF2-40B4-BE49-F238E27FC236}">
                <a16:creationId xmlns:a16="http://schemas.microsoft.com/office/drawing/2014/main" id="{808AE11B-972A-D517-7A3B-71D36DCBA7BA}"/>
              </a:ext>
            </a:extLst>
          </p:cNvPr>
          <p:cNvPicPr>
            <a:picLocks noChangeAspect="1"/>
          </p:cNvPicPr>
          <p:nvPr/>
        </p:nvPicPr>
        <p:blipFill>
          <a:blip r:embed="rId6"/>
          <a:stretch>
            <a:fillRect/>
          </a:stretch>
        </p:blipFill>
        <p:spPr>
          <a:xfrm>
            <a:off x="1109670" y="2451665"/>
            <a:ext cx="2337733" cy="1943921"/>
          </a:xfrm>
          <a:prstGeom prst="rect">
            <a:avLst/>
          </a:prstGeom>
        </p:spPr>
      </p:pic>
      <p:pic>
        <p:nvPicPr>
          <p:cNvPr id="15" name="Picture 14" descr="A graph of a graph showing a number of blue squares&#10;&#10;Description automatically generated with medium confidence">
            <a:extLst>
              <a:ext uri="{FF2B5EF4-FFF2-40B4-BE49-F238E27FC236}">
                <a16:creationId xmlns:a16="http://schemas.microsoft.com/office/drawing/2014/main" id="{45116DFB-A8CC-7B34-922F-EF07C78DED1B}"/>
              </a:ext>
            </a:extLst>
          </p:cNvPr>
          <p:cNvPicPr>
            <a:picLocks noChangeAspect="1"/>
          </p:cNvPicPr>
          <p:nvPr/>
        </p:nvPicPr>
        <p:blipFill>
          <a:blip r:embed="rId7"/>
          <a:stretch>
            <a:fillRect/>
          </a:stretch>
        </p:blipFill>
        <p:spPr>
          <a:xfrm>
            <a:off x="6653923" y="4531129"/>
            <a:ext cx="4269240" cy="1683404"/>
          </a:xfrm>
          <a:prstGeom prst="rect">
            <a:avLst/>
          </a:prstGeom>
        </p:spPr>
      </p:pic>
      <p:pic>
        <p:nvPicPr>
          <p:cNvPr id="17" name="Picture 16" descr="A graph with blue squares&#10;&#10;Description automatically generated">
            <a:extLst>
              <a:ext uri="{FF2B5EF4-FFF2-40B4-BE49-F238E27FC236}">
                <a16:creationId xmlns:a16="http://schemas.microsoft.com/office/drawing/2014/main" id="{4B29CFFA-B8EF-C341-08DD-76B3798B4570}"/>
              </a:ext>
            </a:extLst>
          </p:cNvPr>
          <p:cNvPicPr>
            <a:picLocks noChangeAspect="1"/>
          </p:cNvPicPr>
          <p:nvPr/>
        </p:nvPicPr>
        <p:blipFill>
          <a:blip r:embed="rId8"/>
          <a:stretch>
            <a:fillRect/>
          </a:stretch>
        </p:blipFill>
        <p:spPr>
          <a:xfrm>
            <a:off x="1808559" y="4474742"/>
            <a:ext cx="3995058" cy="1719592"/>
          </a:xfrm>
          <a:prstGeom prst="rect">
            <a:avLst/>
          </a:prstGeom>
        </p:spPr>
      </p:pic>
      <p:pic>
        <p:nvPicPr>
          <p:cNvPr id="19" name="Picture 18" descr="A graph of a bar&#10;&#10;Description automatically generated with medium confidence">
            <a:extLst>
              <a:ext uri="{FF2B5EF4-FFF2-40B4-BE49-F238E27FC236}">
                <a16:creationId xmlns:a16="http://schemas.microsoft.com/office/drawing/2014/main" id="{60E72ABD-33FF-3B92-697E-4022C9406D08}"/>
              </a:ext>
            </a:extLst>
          </p:cNvPr>
          <p:cNvPicPr>
            <a:picLocks noChangeAspect="1"/>
          </p:cNvPicPr>
          <p:nvPr/>
        </p:nvPicPr>
        <p:blipFill>
          <a:blip r:embed="rId9"/>
          <a:stretch>
            <a:fillRect/>
          </a:stretch>
        </p:blipFill>
        <p:spPr>
          <a:xfrm>
            <a:off x="5960315" y="2467257"/>
            <a:ext cx="3024312" cy="1943921"/>
          </a:xfrm>
          <a:prstGeom prst="rect">
            <a:avLst/>
          </a:prstGeom>
        </p:spPr>
      </p:pic>
      <p:pic>
        <p:nvPicPr>
          <p:cNvPr id="27" name="Picture 26" descr="A graph with numbers and symbols&#10;&#10;Description automatically generated">
            <a:extLst>
              <a:ext uri="{FF2B5EF4-FFF2-40B4-BE49-F238E27FC236}">
                <a16:creationId xmlns:a16="http://schemas.microsoft.com/office/drawing/2014/main" id="{A0D657E6-8DE0-16A8-C8F2-BE4B3DB87A90}"/>
              </a:ext>
            </a:extLst>
          </p:cNvPr>
          <p:cNvPicPr>
            <a:picLocks noChangeAspect="1"/>
          </p:cNvPicPr>
          <p:nvPr/>
        </p:nvPicPr>
        <p:blipFill>
          <a:blip r:embed="rId10"/>
          <a:stretch>
            <a:fillRect/>
          </a:stretch>
        </p:blipFill>
        <p:spPr>
          <a:xfrm>
            <a:off x="1109670" y="663901"/>
            <a:ext cx="2181283" cy="1760225"/>
          </a:xfrm>
          <a:prstGeom prst="rect">
            <a:avLst/>
          </a:prstGeom>
        </p:spPr>
      </p:pic>
      <p:pic>
        <p:nvPicPr>
          <p:cNvPr id="31" name="Picture 30" descr="A graph of a family member&#10;&#10;Description automatically generated">
            <a:extLst>
              <a:ext uri="{FF2B5EF4-FFF2-40B4-BE49-F238E27FC236}">
                <a16:creationId xmlns:a16="http://schemas.microsoft.com/office/drawing/2014/main" id="{49A7EE37-D6BE-A770-312E-0A270EB4CA5E}"/>
              </a:ext>
            </a:extLst>
          </p:cNvPr>
          <p:cNvPicPr>
            <a:picLocks noChangeAspect="1"/>
          </p:cNvPicPr>
          <p:nvPr/>
        </p:nvPicPr>
        <p:blipFill>
          <a:blip r:embed="rId11"/>
          <a:stretch>
            <a:fillRect/>
          </a:stretch>
        </p:blipFill>
        <p:spPr>
          <a:xfrm>
            <a:off x="3434495" y="643467"/>
            <a:ext cx="1975157" cy="1760225"/>
          </a:xfrm>
          <a:prstGeom prst="rect">
            <a:avLst/>
          </a:prstGeom>
        </p:spPr>
      </p:pic>
      <p:pic>
        <p:nvPicPr>
          <p:cNvPr id="33" name="Picture 32" descr="A graph with numbers and lines&#10;&#10;Description automatically generated">
            <a:extLst>
              <a:ext uri="{FF2B5EF4-FFF2-40B4-BE49-F238E27FC236}">
                <a16:creationId xmlns:a16="http://schemas.microsoft.com/office/drawing/2014/main" id="{B48AEB74-2924-1DFC-0C23-3500E0C77080}"/>
              </a:ext>
            </a:extLst>
          </p:cNvPr>
          <p:cNvPicPr>
            <a:picLocks noChangeAspect="1"/>
          </p:cNvPicPr>
          <p:nvPr/>
        </p:nvPicPr>
        <p:blipFill>
          <a:blip r:embed="rId12"/>
          <a:stretch>
            <a:fillRect/>
          </a:stretch>
        </p:blipFill>
        <p:spPr>
          <a:xfrm>
            <a:off x="8473065" y="663901"/>
            <a:ext cx="2609264" cy="1739791"/>
          </a:xfrm>
          <a:prstGeom prst="rect">
            <a:avLst/>
          </a:prstGeom>
        </p:spPr>
      </p:pic>
    </p:spTree>
    <p:extLst>
      <p:ext uri="{BB962C8B-B14F-4D97-AF65-F5344CB8AC3E}">
        <p14:creationId xmlns:p14="http://schemas.microsoft.com/office/powerpoint/2010/main" val="247882555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7F75-92C5-E980-F570-E8AAED813E2A}"/>
              </a:ext>
            </a:extLst>
          </p:cNvPr>
          <p:cNvSpPr>
            <a:spLocks noGrp="1"/>
          </p:cNvSpPr>
          <p:nvPr>
            <p:ph type="ctrTitle"/>
          </p:nvPr>
        </p:nvSpPr>
        <p:spPr>
          <a:xfrm>
            <a:off x="5944358" y="3429000"/>
            <a:ext cx="5688318" cy="1115787"/>
          </a:xfrm>
        </p:spPr>
        <p:txBody>
          <a:bodyPr>
            <a:normAutofit/>
          </a:bodyPr>
          <a:lstStyle/>
          <a:p>
            <a:r>
              <a:rPr lang="en-US" sz="6600" dirty="0" err="1"/>
              <a:t>Visulaization</a:t>
            </a:r>
            <a:endParaRPr lang="en-IN" sz="6600" dirty="0"/>
          </a:p>
        </p:txBody>
      </p:sp>
      <p:sp>
        <p:nvSpPr>
          <p:cNvPr id="3" name="Subtitle 2">
            <a:extLst>
              <a:ext uri="{FF2B5EF4-FFF2-40B4-BE49-F238E27FC236}">
                <a16:creationId xmlns:a16="http://schemas.microsoft.com/office/drawing/2014/main" id="{4BA298CC-1C22-FB32-77AF-A81E70F0348C}"/>
              </a:ext>
            </a:extLst>
          </p:cNvPr>
          <p:cNvSpPr>
            <a:spLocks noGrp="1"/>
          </p:cNvSpPr>
          <p:nvPr>
            <p:ph type="subTitle" idx="1"/>
          </p:nvPr>
        </p:nvSpPr>
        <p:spPr>
          <a:xfrm>
            <a:off x="5944358" y="4740729"/>
            <a:ext cx="5599942" cy="1469570"/>
          </a:xfrm>
        </p:spPr>
        <p:txBody>
          <a:bodyPr>
            <a:normAutofit/>
          </a:bodyPr>
          <a:lstStyle/>
          <a:p>
            <a:r>
              <a:rPr lang="en-US" sz="1800" b="0" i="0" cap="none" dirty="0">
                <a:effectLst/>
                <a:latin typeface="Helvetica Neue"/>
              </a:rPr>
              <a:t>Most employee income comes from working, commercial associates followed by state servants </a:t>
            </a:r>
            <a:r>
              <a:rPr lang="en-US" sz="1800" b="0" i="0" cap="none" dirty="0" err="1">
                <a:effectLst/>
                <a:latin typeface="Helvetica Neue"/>
              </a:rPr>
              <a:t>etc</a:t>
            </a:r>
            <a:endParaRPr lang="en-IN" sz="1800" cap="none" dirty="0"/>
          </a:p>
        </p:txBody>
      </p:sp>
      <p:pic>
        <p:nvPicPr>
          <p:cNvPr id="5" name="Picture 4" descr="A graph with a bar chart&#10;&#10;Description automatically generated with medium confidence">
            <a:extLst>
              <a:ext uri="{FF2B5EF4-FFF2-40B4-BE49-F238E27FC236}">
                <a16:creationId xmlns:a16="http://schemas.microsoft.com/office/drawing/2014/main" id="{020B9BC7-CD88-C814-2110-876C259DF125}"/>
              </a:ext>
            </a:extLst>
          </p:cNvPr>
          <p:cNvPicPr>
            <a:picLocks noChangeAspect="1"/>
          </p:cNvPicPr>
          <p:nvPr/>
        </p:nvPicPr>
        <p:blipFill>
          <a:blip r:embed="rId3"/>
          <a:stretch>
            <a:fillRect/>
          </a:stretch>
        </p:blipFill>
        <p:spPr>
          <a:xfrm>
            <a:off x="1049501" y="189319"/>
            <a:ext cx="3189433" cy="3331001"/>
          </a:xfrm>
          <a:prstGeom prst="rect">
            <a:avLst/>
          </a:prstGeom>
          <a:effectLst/>
        </p:spPr>
      </p:pic>
      <p:pic>
        <p:nvPicPr>
          <p:cNvPr id="7" name="Picture 6" descr="A screenshot of a computer code&#10;&#10;Description automatically generated">
            <a:extLst>
              <a:ext uri="{FF2B5EF4-FFF2-40B4-BE49-F238E27FC236}">
                <a16:creationId xmlns:a16="http://schemas.microsoft.com/office/drawing/2014/main" id="{0FE5F5AD-5C40-9297-E9A3-D6418F9C32E7}"/>
              </a:ext>
            </a:extLst>
          </p:cNvPr>
          <p:cNvPicPr>
            <a:picLocks noChangeAspect="1"/>
          </p:cNvPicPr>
          <p:nvPr/>
        </p:nvPicPr>
        <p:blipFill>
          <a:blip r:embed="rId4"/>
          <a:stretch>
            <a:fillRect/>
          </a:stretch>
        </p:blipFill>
        <p:spPr>
          <a:xfrm>
            <a:off x="75414" y="3836709"/>
            <a:ext cx="5250730" cy="2460395"/>
          </a:xfrm>
          <a:prstGeom prst="rect">
            <a:avLst/>
          </a:prstGeom>
          <a:effectLst/>
        </p:spPr>
      </p:pic>
    </p:spTree>
    <p:extLst>
      <p:ext uri="{BB962C8B-B14F-4D97-AF65-F5344CB8AC3E}">
        <p14:creationId xmlns:p14="http://schemas.microsoft.com/office/powerpoint/2010/main" val="290177676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8F58A-FFB0-B048-D484-0A49CA0AD93B}"/>
              </a:ext>
            </a:extLst>
          </p:cNvPr>
          <p:cNvSpPr>
            <a:spLocks noGrp="1"/>
          </p:cNvSpPr>
          <p:nvPr>
            <p:ph type="title"/>
          </p:nvPr>
        </p:nvSpPr>
        <p:spPr>
          <a:xfrm>
            <a:off x="646112" y="452718"/>
            <a:ext cx="4165580" cy="1400530"/>
          </a:xfrm>
        </p:spPr>
        <p:txBody>
          <a:bodyPr vert="horz" lIns="91440" tIns="45720" rIns="91440" bIns="45720" rtlCol="0" anchor="t">
            <a:normAutofit/>
          </a:bodyPr>
          <a:lstStyle/>
          <a:p>
            <a:pPr>
              <a:lnSpc>
                <a:spcPct val="90000"/>
              </a:lnSpc>
            </a:pPr>
            <a:r>
              <a:rPr lang="en-US" sz="2900"/>
              <a:t>Visualization</a:t>
            </a:r>
            <a:br>
              <a:rPr lang="en-US" sz="2900"/>
            </a:br>
            <a:r>
              <a:rPr lang="en-US" sz="2900"/>
              <a:t>Marital status-wise income</a:t>
            </a:r>
          </a:p>
        </p:txBody>
      </p:sp>
      <p:sp>
        <p:nvSpPr>
          <p:cNvPr id="11" name="Freeform 23">
            <a:extLst>
              <a:ext uri="{FF2B5EF4-FFF2-40B4-BE49-F238E27FC236}">
                <a16:creationId xmlns:a16="http://schemas.microsoft.com/office/drawing/2014/main" id="{CE19B044-213B-4670-997D-10A1AF25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3" name="Freeform 5">
            <a:extLst>
              <a:ext uri="{FF2B5EF4-FFF2-40B4-BE49-F238E27FC236}">
                <a16:creationId xmlns:a16="http://schemas.microsoft.com/office/drawing/2014/main" id="{4D0C6EAC-4CF1-4405-BB7A-D6E48E7DE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IN"/>
          </a:p>
        </p:txBody>
      </p:sp>
      <p:sp>
        <p:nvSpPr>
          <p:cNvPr id="15" name="Rectangle 14">
            <a:extLst>
              <a:ext uri="{FF2B5EF4-FFF2-40B4-BE49-F238E27FC236}">
                <a16:creationId xmlns:a16="http://schemas.microsoft.com/office/drawing/2014/main" id="{2EF858D7-84ED-4C7D-B0EB-77866DA2D9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different colored bars&#10;&#10;Description automatically generated">
            <a:extLst>
              <a:ext uri="{FF2B5EF4-FFF2-40B4-BE49-F238E27FC236}">
                <a16:creationId xmlns:a16="http://schemas.microsoft.com/office/drawing/2014/main" id="{246FBDAA-3997-0BD8-2F1E-FB57AF22F5E7}"/>
              </a:ext>
            </a:extLst>
          </p:cNvPr>
          <p:cNvPicPr>
            <a:picLocks noChangeAspect="1"/>
          </p:cNvPicPr>
          <p:nvPr/>
        </p:nvPicPr>
        <p:blipFill>
          <a:blip r:embed="rId3"/>
          <a:stretch>
            <a:fillRect/>
          </a:stretch>
        </p:blipFill>
        <p:spPr>
          <a:xfrm>
            <a:off x="7222361" y="647699"/>
            <a:ext cx="3193569" cy="3242202"/>
          </a:xfrm>
          <a:prstGeom prst="rect">
            <a:avLst/>
          </a:prstGeom>
          <a:effectLst/>
        </p:spPr>
      </p:pic>
      <p:sp>
        <p:nvSpPr>
          <p:cNvPr id="17" name="Rectangle 16">
            <a:extLst>
              <a:ext uri="{FF2B5EF4-FFF2-40B4-BE49-F238E27FC236}">
                <a16:creationId xmlns:a16="http://schemas.microsoft.com/office/drawing/2014/main" id="{DD88D366-AA6E-40A4-A229-24A7DC2CC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 name="TextBox 8">
            <a:extLst>
              <a:ext uri="{FF2B5EF4-FFF2-40B4-BE49-F238E27FC236}">
                <a16:creationId xmlns:a16="http://schemas.microsoft.com/office/drawing/2014/main" id="{15F6D2AE-F8A9-F767-DBD8-AB83EE8CD8AB}"/>
              </a:ext>
            </a:extLst>
          </p:cNvPr>
          <p:cNvSpPr txBox="1"/>
          <p:nvPr/>
        </p:nvSpPr>
        <p:spPr>
          <a:xfrm>
            <a:off x="646113" y="2052918"/>
            <a:ext cx="4165146" cy="4195481"/>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effectLst/>
                <a:latin typeface="+mj-lt"/>
                <a:ea typeface="+mj-ea"/>
                <a:cs typeface="+mj-cs"/>
              </a:rPr>
              <a:t>Married couples have the highest income, followed by singles, those in civil marriages, separated individuals, and widows.</a:t>
            </a:r>
            <a:endParaRPr lang="en-US">
              <a:latin typeface="+mj-lt"/>
              <a:ea typeface="+mj-ea"/>
              <a:cs typeface="+mj-cs"/>
            </a:endParaRPr>
          </a:p>
        </p:txBody>
      </p:sp>
      <p:pic>
        <p:nvPicPr>
          <p:cNvPr id="5" name="Content Placeholder 4" descr="A computer screen shot of a person holding a computer mouse&#10;&#10;Description automatically generated with medium confidence">
            <a:extLst>
              <a:ext uri="{FF2B5EF4-FFF2-40B4-BE49-F238E27FC236}">
                <a16:creationId xmlns:a16="http://schemas.microsoft.com/office/drawing/2014/main" id="{ED4559AC-FC94-C8C8-3D5E-7F61D2AC26BC}"/>
              </a:ext>
            </a:extLst>
          </p:cNvPr>
          <p:cNvPicPr>
            <a:picLocks noGrp="1" noChangeAspect="1"/>
          </p:cNvPicPr>
          <p:nvPr>
            <p:ph idx="1"/>
          </p:nvPr>
        </p:nvPicPr>
        <p:blipFill>
          <a:blip r:embed="rId4"/>
          <a:stretch>
            <a:fillRect/>
          </a:stretch>
        </p:blipFill>
        <p:spPr>
          <a:xfrm>
            <a:off x="6094410" y="4683479"/>
            <a:ext cx="5449471" cy="967280"/>
          </a:xfrm>
          <a:prstGeom prst="rect">
            <a:avLst/>
          </a:prstGeom>
          <a:effectLst/>
        </p:spPr>
      </p:pic>
    </p:spTree>
    <p:extLst>
      <p:ext uri="{BB962C8B-B14F-4D97-AF65-F5344CB8AC3E}">
        <p14:creationId xmlns:p14="http://schemas.microsoft.com/office/powerpoint/2010/main" val="6949640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EB56FE1-6944-43D7-8440-1190DAED6E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6B89412C-5C0E-4547-8705-988BE3ED22C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 name="Oval 17">
            <a:extLst>
              <a:ext uri="{FF2B5EF4-FFF2-40B4-BE49-F238E27FC236}">
                <a16:creationId xmlns:a16="http://schemas.microsoft.com/office/drawing/2014/main" id="{BDBE258A-7E75-4D51-B4CB-C95FB702E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20" name="Picture 19">
            <a:extLst>
              <a:ext uri="{FF2B5EF4-FFF2-40B4-BE49-F238E27FC236}">
                <a16:creationId xmlns:a16="http://schemas.microsoft.com/office/drawing/2014/main" id="{8EEFF789-5B8D-402B-A041-F15E9276D01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2" name="Picture 21">
            <a:extLst>
              <a:ext uri="{FF2B5EF4-FFF2-40B4-BE49-F238E27FC236}">
                <a16:creationId xmlns:a16="http://schemas.microsoft.com/office/drawing/2014/main" id="{BFD1ECE8-0DC1-4BED-8616-8EC623A917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4" name="Rectangle 23">
            <a:extLst>
              <a:ext uri="{FF2B5EF4-FFF2-40B4-BE49-F238E27FC236}">
                <a16:creationId xmlns:a16="http://schemas.microsoft.com/office/drawing/2014/main" id="{4630FC49-2A84-4315-BFDF-2CEF7B0BD5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2B817AA-EEDF-84E6-36A9-0577ACB2FBF3}"/>
              </a:ext>
            </a:extLst>
          </p:cNvPr>
          <p:cNvSpPr>
            <a:spLocks noGrp="1"/>
          </p:cNvSpPr>
          <p:nvPr>
            <p:ph type="ctrTitle"/>
          </p:nvPr>
        </p:nvSpPr>
        <p:spPr>
          <a:xfrm>
            <a:off x="646112" y="452718"/>
            <a:ext cx="4165580" cy="1400530"/>
          </a:xfrm>
        </p:spPr>
        <p:txBody>
          <a:bodyPr vert="horz" lIns="91440" tIns="45720" rIns="91440" bIns="45720" rtlCol="0" anchor="t">
            <a:normAutofit/>
          </a:bodyPr>
          <a:lstStyle/>
          <a:p>
            <a:pPr>
              <a:lnSpc>
                <a:spcPct val="90000"/>
              </a:lnSpc>
            </a:pPr>
            <a:r>
              <a:rPr lang="en-US" sz="2300" b="1" dirty="0"/>
              <a:t>Visualization</a:t>
            </a:r>
            <a:br>
              <a:rPr lang="en-US" sz="2300" dirty="0"/>
            </a:br>
            <a:r>
              <a:rPr lang="en-US" sz="2300" dirty="0"/>
              <a:t>Education level wise income male and female</a:t>
            </a:r>
          </a:p>
        </p:txBody>
      </p:sp>
      <p:sp>
        <p:nvSpPr>
          <p:cNvPr id="26" name="Freeform 23">
            <a:extLst>
              <a:ext uri="{FF2B5EF4-FFF2-40B4-BE49-F238E27FC236}">
                <a16:creationId xmlns:a16="http://schemas.microsoft.com/office/drawing/2014/main" id="{172A5208-F06F-4E40-A2A4-536C477FD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8" name="Freeform 5">
            <a:extLst>
              <a:ext uri="{FF2B5EF4-FFF2-40B4-BE49-F238E27FC236}">
                <a16:creationId xmlns:a16="http://schemas.microsoft.com/office/drawing/2014/main" id="{6778F665-E696-4E2E-8233-E17BE8970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IN"/>
          </a:p>
        </p:txBody>
      </p:sp>
      <p:sp>
        <p:nvSpPr>
          <p:cNvPr id="30" name="Rectangle 29">
            <a:extLst>
              <a:ext uri="{FF2B5EF4-FFF2-40B4-BE49-F238E27FC236}">
                <a16:creationId xmlns:a16="http://schemas.microsoft.com/office/drawing/2014/main" id="{227D4A37-3DA5-4A83-8BCA-E40A93967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F3B3513-EC17-838B-5C7E-2448AB10A6F1}"/>
              </a:ext>
            </a:extLst>
          </p:cNvPr>
          <p:cNvPicPr>
            <a:picLocks noChangeAspect="1"/>
          </p:cNvPicPr>
          <p:nvPr/>
        </p:nvPicPr>
        <p:blipFill rotWithShape="1">
          <a:blip r:embed="rId7"/>
          <a:srcRect r="51261"/>
          <a:stretch/>
        </p:blipFill>
        <p:spPr>
          <a:xfrm>
            <a:off x="6094410" y="1751682"/>
            <a:ext cx="5449471" cy="1034235"/>
          </a:xfrm>
          <a:prstGeom prst="rect">
            <a:avLst/>
          </a:prstGeom>
          <a:effectLst/>
        </p:spPr>
      </p:pic>
      <p:sp>
        <p:nvSpPr>
          <p:cNvPr id="32" name="Rectangle 31">
            <a:extLst>
              <a:ext uri="{FF2B5EF4-FFF2-40B4-BE49-F238E27FC236}">
                <a16:creationId xmlns:a16="http://schemas.microsoft.com/office/drawing/2014/main" id="{1B111820-A087-4A1C-93B0-CBE6D20EB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67D970F4-2178-3CCB-95DE-BACB29641A46}"/>
              </a:ext>
            </a:extLst>
          </p:cNvPr>
          <p:cNvSpPr>
            <a:spLocks noGrp="1"/>
          </p:cNvSpPr>
          <p:nvPr>
            <p:ph type="subTitle" idx="1"/>
          </p:nvPr>
        </p:nvSpPr>
        <p:spPr>
          <a:xfrm>
            <a:off x="646113" y="2052918"/>
            <a:ext cx="4165146" cy="4195481"/>
          </a:xfrm>
        </p:spPr>
        <p:txBody>
          <a:bodyPr vert="horz" lIns="91440" tIns="45720" rIns="91440" bIns="45720" rtlCol="0">
            <a:normAutofit/>
          </a:bodyPr>
          <a:lstStyle/>
          <a:p>
            <a:pPr>
              <a:lnSpc>
                <a:spcPct val="90000"/>
              </a:lnSpc>
              <a:buFont typeface="Wingdings 3" charset="2"/>
              <a:buChar char=""/>
            </a:pPr>
            <a:r>
              <a:rPr lang="en-US">
                <a:solidFill>
                  <a:schemeClr val="tx1"/>
                </a:solidFill>
                <a:effectLst/>
              </a:rPr>
              <a:t>It appears that in secondary education, there is more funding and a higher percentage of females than males.</a:t>
            </a:r>
          </a:p>
          <a:p>
            <a:pPr>
              <a:lnSpc>
                <a:spcPct val="90000"/>
              </a:lnSpc>
              <a:buFont typeface="Wingdings 3" charset="2"/>
              <a:buChar char=""/>
            </a:pPr>
            <a:r>
              <a:rPr lang="en-US">
                <a:solidFill>
                  <a:schemeClr val="tx1"/>
                </a:solidFill>
                <a:effectLst/>
              </a:rPr>
              <a:t>This trend continues into higher education, where females also dominate</a:t>
            </a:r>
          </a:p>
          <a:p>
            <a:pPr>
              <a:lnSpc>
                <a:spcPct val="90000"/>
              </a:lnSpc>
              <a:buFont typeface="Wingdings 3" charset="2"/>
              <a:buChar char=""/>
            </a:pPr>
            <a:r>
              <a:rPr lang="en-US">
                <a:solidFill>
                  <a:schemeClr val="tx1"/>
                </a:solidFill>
                <a:effectLst/>
              </a:rPr>
              <a:t>Women tend to have more prominent facial features than men</a:t>
            </a:r>
          </a:p>
          <a:p>
            <a:pPr>
              <a:lnSpc>
                <a:spcPct val="90000"/>
              </a:lnSpc>
              <a:buFont typeface="Wingdings 3" charset="2"/>
              <a:buChar char=""/>
            </a:pPr>
            <a:br>
              <a:rPr lang="en-US">
                <a:solidFill>
                  <a:schemeClr val="tx1"/>
                </a:solidFill>
                <a:effectLst/>
              </a:rPr>
            </a:br>
            <a:endParaRPr lang="en-US">
              <a:solidFill>
                <a:schemeClr val="tx1"/>
              </a:solidFill>
            </a:endParaRPr>
          </a:p>
        </p:txBody>
      </p:sp>
      <p:pic>
        <p:nvPicPr>
          <p:cNvPr id="5" name="Picture 4" descr="A graph of a bar chart&#10;&#10;Description automatically generated with medium confidence">
            <a:extLst>
              <a:ext uri="{FF2B5EF4-FFF2-40B4-BE49-F238E27FC236}">
                <a16:creationId xmlns:a16="http://schemas.microsoft.com/office/drawing/2014/main" id="{C3D4D8F2-4631-6E55-8F7E-19430D6C6CCB}"/>
              </a:ext>
            </a:extLst>
          </p:cNvPr>
          <p:cNvPicPr>
            <a:picLocks noChangeAspect="1"/>
          </p:cNvPicPr>
          <p:nvPr/>
        </p:nvPicPr>
        <p:blipFill>
          <a:blip r:embed="rId8"/>
          <a:stretch>
            <a:fillRect/>
          </a:stretch>
        </p:blipFill>
        <p:spPr>
          <a:xfrm>
            <a:off x="6445946" y="4085841"/>
            <a:ext cx="1924675" cy="2162557"/>
          </a:xfrm>
          <a:prstGeom prst="rect">
            <a:avLst/>
          </a:prstGeom>
          <a:effectLst/>
        </p:spPr>
      </p:pic>
      <p:pic>
        <p:nvPicPr>
          <p:cNvPr id="9" name="Picture 8" descr="A screen shot of a computer">
            <a:extLst>
              <a:ext uri="{FF2B5EF4-FFF2-40B4-BE49-F238E27FC236}">
                <a16:creationId xmlns:a16="http://schemas.microsoft.com/office/drawing/2014/main" id="{2A611F50-FD20-62B9-7D89-FFEDC78D184D}"/>
              </a:ext>
            </a:extLst>
          </p:cNvPr>
          <p:cNvPicPr>
            <a:picLocks noChangeAspect="1"/>
          </p:cNvPicPr>
          <p:nvPr/>
        </p:nvPicPr>
        <p:blipFill rotWithShape="1">
          <a:blip r:embed="rId9"/>
          <a:srcRect b="19895"/>
          <a:stretch/>
        </p:blipFill>
        <p:spPr>
          <a:xfrm>
            <a:off x="8916129" y="5027666"/>
            <a:ext cx="2627752" cy="278906"/>
          </a:xfrm>
          <a:prstGeom prst="rect">
            <a:avLst/>
          </a:prstGeom>
          <a:effectLst/>
        </p:spPr>
      </p:pic>
    </p:spTree>
    <p:extLst>
      <p:ext uri="{BB962C8B-B14F-4D97-AF65-F5344CB8AC3E}">
        <p14:creationId xmlns:p14="http://schemas.microsoft.com/office/powerpoint/2010/main" val="278623406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0">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87B6323F-75FD-4FFA-950D-6D013A6DC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4" name="Picture 73">
            <a:extLst>
              <a:ext uri="{FF2B5EF4-FFF2-40B4-BE49-F238E27FC236}">
                <a16:creationId xmlns:a16="http://schemas.microsoft.com/office/drawing/2014/main" id="{DA2C34EF-101A-44FE-8A31-E0A7F4776A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5C86EC89-02DB-4384-8A63-0EFFEFD1B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76" name="Picture 75">
            <a:extLst>
              <a:ext uri="{FF2B5EF4-FFF2-40B4-BE49-F238E27FC236}">
                <a16:creationId xmlns:a16="http://schemas.microsoft.com/office/drawing/2014/main" id="{54BB1565-EB36-4D75-8888-72796286D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7" name="Picture 76">
            <a:extLst>
              <a:ext uri="{FF2B5EF4-FFF2-40B4-BE49-F238E27FC236}">
                <a16:creationId xmlns:a16="http://schemas.microsoft.com/office/drawing/2014/main" id="{871DF8C3-722E-49D1-87D5-E0FB1D6409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78" name="Rectangle 77">
            <a:extLst>
              <a:ext uri="{FF2B5EF4-FFF2-40B4-BE49-F238E27FC236}">
                <a16:creationId xmlns:a16="http://schemas.microsoft.com/office/drawing/2014/main" id="{93E59372-1F66-480B-ADD0-8000A0547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5172EC3-D581-50F7-00A4-F762AE0FAAE7}"/>
              </a:ext>
            </a:extLst>
          </p:cNvPr>
          <p:cNvSpPr>
            <a:spLocks noGrp="1"/>
          </p:cNvSpPr>
          <p:nvPr>
            <p:ph type="ctrTitle"/>
          </p:nvPr>
        </p:nvSpPr>
        <p:spPr>
          <a:xfrm>
            <a:off x="646112" y="452718"/>
            <a:ext cx="4165580" cy="1400530"/>
          </a:xfrm>
        </p:spPr>
        <p:txBody>
          <a:bodyPr vert="horz" lIns="91440" tIns="45720" rIns="91440" bIns="45720" rtlCol="0" anchor="t">
            <a:normAutofit/>
          </a:bodyPr>
          <a:lstStyle/>
          <a:p>
            <a:pPr>
              <a:lnSpc>
                <a:spcPct val="90000"/>
              </a:lnSpc>
            </a:pPr>
            <a:r>
              <a:rPr lang="en-US" sz="3300"/>
              <a:t>Visualization</a:t>
            </a:r>
            <a:br>
              <a:rPr lang="en-US" sz="3300"/>
            </a:br>
            <a:r>
              <a:rPr lang="en-US" sz="3300"/>
              <a:t>Job title vs income</a:t>
            </a:r>
          </a:p>
        </p:txBody>
      </p:sp>
      <p:sp>
        <p:nvSpPr>
          <p:cNvPr id="79" name="Freeform 23">
            <a:extLst>
              <a:ext uri="{FF2B5EF4-FFF2-40B4-BE49-F238E27FC236}">
                <a16:creationId xmlns:a16="http://schemas.microsoft.com/office/drawing/2014/main" id="{2142F58F-1A18-445C-8057-25B9F986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80" name="Freeform 5">
            <a:extLst>
              <a:ext uri="{FF2B5EF4-FFF2-40B4-BE49-F238E27FC236}">
                <a16:creationId xmlns:a16="http://schemas.microsoft.com/office/drawing/2014/main" id="{2C8825F8-2BBE-4F09-844D-BD569EE90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IN"/>
          </a:p>
        </p:txBody>
      </p:sp>
      <p:sp>
        <p:nvSpPr>
          <p:cNvPr id="81" name="Rectangle 80">
            <a:extLst>
              <a:ext uri="{FF2B5EF4-FFF2-40B4-BE49-F238E27FC236}">
                <a16:creationId xmlns:a16="http://schemas.microsoft.com/office/drawing/2014/main" id="{1E0B305D-E4F9-4F9F-81CA-BDFBA88B2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8AB2453-4DAF-C3A2-387A-AB276AAC8846}"/>
              </a:ext>
            </a:extLst>
          </p:cNvPr>
          <p:cNvPicPr>
            <a:picLocks noChangeAspect="1"/>
          </p:cNvPicPr>
          <p:nvPr/>
        </p:nvPicPr>
        <p:blipFill>
          <a:blip r:embed="rId7"/>
          <a:stretch>
            <a:fillRect/>
          </a:stretch>
        </p:blipFill>
        <p:spPr>
          <a:xfrm>
            <a:off x="6094410" y="1144696"/>
            <a:ext cx="5449471" cy="1689336"/>
          </a:xfrm>
          <a:prstGeom prst="rect">
            <a:avLst/>
          </a:prstGeom>
          <a:effectLst/>
        </p:spPr>
      </p:pic>
      <p:sp>
        <p:nvSpPr>
          <p:cNvPr id="82" name="Rectangle 81">
            <a:extLst>
              <a:ext uri="{FF2B5EF4-FFF2-40B4-BE49-F238E27FC236}">
                <a16:creationId xmlns:a16="http://schemas.microsoft.com/office/drawing/2014/main" id="{1D77C917-B31B-4151-9BB3-768748C4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293FE8C4-4DAC-AF22-1023-F79553493D97}"/>
              </a:ext>
            </a:extLst>
          </p:cNvPr>
          <p:cNvSpPr>
            <a:spLocks noGrp="1"/>
          </p:cNvSpPr>
          <p:nvPr>
            <p:ph type="subTitle" idx="1"/>
          </p:nvPr>
        </p:nvSpPr>
        <p:spPr>
          <a:xfrm>
            <a:off x="646113" y="2052918"/>
            <a:ext cx="4165146" cy="4195481"/>
          </a:xfrm>
        </p:spPr>
        <p:txBody>
          <a:bodyPr vert="horz" lIns="91440" tIns="45720" rIns="91440" bIns="45720" rtlCol="0">
            <a:normAutofit/>
          </a:bodyPr>
          <a:lstStyle/>
          <a:p>
            <a:pPr>
              <a:lnSpc>
                <a:spcPct val="90000"/>
              </a:lnSpc>
              <a:buFont typeface="Wingdings 3" charset="2"/>
              <a:buChar char=""/>
            </a:pPr>
            <a:r>
              <a:rPr lang="en-US" sz="1700">
                <a:solidFill>
                  <a:schemeClr val="tx1"/>
                </a:solidFill>
                <a:effectLst/>
              </a:rPr>
              <a:t>Based on the job titles, it appears that males have higher education levels and incomes compared to females.</a:t>
            </a:r>
          </a:p>
          <a:p>
            <a:pPr>
              <a:lnSpc>
                <a:spcPct val="90000"/>
              </a:lnSpc>
              <a:buFont typeface="Wingdings 3" charset="2"/>
              <a:buChar char=""/>
            </a:pPr>
            <a:r>
              <a:rPr lang="en-US" sz="1700">
                <a:solidFill>
                  <a:schemeClr val="tx1"/>
                </a:solidFill>
                <a:effectLst/>
              </a:rPr>
              <a:t>Most males earn their income from labour jobs, while most females earn their income from core staff jobs.</a:t>
            </a:r>
          </a:p>
          <a:p>
            <a:pPr>
              <a:lnSpc>
                <a:spcPct val="90000"/>
              </a:lnSpc>
              <a:buFont typeface="Wingdings 3" charset="2"/>
              <a:buChar char=""/>
            </a:pPr>
            <a:r>
              <a:rPr lang="en-US" sz="1700">
                <a:solidFill>
                  <a:schemeClr val="tx1"/>
                </a:solidFill>
                <a:effectLst/>
              </a:rPr>
              <a:t>On the other hand, fewer males earn their income from IT jobs, while fewer females earn their income from HR jobs.</a:t>
            </a:r>
          </a:p>
          <a:p>
            <a:pPr>
              <a:lnSpc>
                <a:spcPct val="90000"/>
              </a:lnSpc>
              <a:buFont typeface="Wingdings 3" charset="2"/>
              <a:buChar char=""/>
            </a:pPr>
            <a:br>
              <a:rPr lang="en-US" sz="1700">
                <a:solidFill>
                  <a:schemeClr val="tx1"/>
                </a:solidFill>
                <a:effectLst/>
              </a:rPr>
            </a:br>
            <a:endParaRPr lang="en-US" sz="1700">
              <a:solidFill>
                <a:schemeClr val="tx1"/>
              </a:solidFill>
            </a:endParaRPr>
          </a:p>
        </p:txBody>
      </p:sp>
      <p:pic>
        <p:nvPicPr>
          <p:cNvPr id="7" name="Picture 6" descr="A graph of blue and orange bars&#10;&#10;Description automatically generated">
            <a:extLst>
              <a:ext uri="{FF2B5EF4-FFF2-40B4-BE49-F238E27FC236}">
                <a16:creationId xmlns:a16="http://schemas.microsoft.com/office/drawing/2014/main" id="{B4A92926-ADED-B1A4-6B7B-104B5265377C}"/>
              </a:ext>
            </a:extLst>
          </p:cNvPr>
          <p:cNvPicPr>
            <a:picLocks noChangeAspect="1"/>
          </p:cNvPicPr>
          <p:nvPr/>
        </p:nvPicPr>
        <p:blipFill>
          <a:blip r:embed="rId8"/>
          <a:stretch>
            <a:fillRect/>
          </a:stretch>
        </p:blipFill>
        <p:spPr>
          <a:xfrm>
            <a:off x="7208834" y="3526971"/>
            <a:ext cx="3220623" cy="2721427"/>
          </a:xfrm>
          <a:prstGeom prst="rect">
            <a:avLst/>
          </a:prstGeom>
          <a:effectLst/>
        </p:spPr>
      </p:pic>
    </p:spTree>
    <p:extLst>
      <p:ext uri="{BB962C8B-B14F-4D97-AF65-F5344CB8AC3E}">
        <p14:creationId xmlns:p14="http://schemas.microsoft.com/office/powerpoint/2010/main" val="129948772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7B6323F-75FD-4FFA-950D-6D013A6DC1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6" name="Picture 35">
            <a:extLst>
              <a:ext uri="{FF2B5EF4-FFF2-40B4-BE49-F238E27FC236}">
                <a16:creationId xmlns:a16="http://schemas.microsoft.com/office/drawing/2014/main" id="{DA2C34EF-101A-44FE-8A31-E0A7F4776AA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37">
            <a:extLst>
              <a:ext uri="{FF2B5EF4-FFF2-40B4-BE49-F238E27FC236}">
                <a16:creationId xmlns:a16="http://schemas.microsoft.com/office/drawing/2014/main" id="{5C86EC89-02DB-4384-8A63-0EFFEFD1B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40" name="Picture 39">
            <a:extLst>
              <a:ext uri="{FF2B5EF4-FFF2-40B4-BE49-F238E27FC236}">
                <a16:creationId xmlns:a16="http://schemas.microsoft.com/office/drawing/2014/main" id="{54BB1565-EB36-4D75-8888-72796286DC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871DF8C3-722E-49D1-87D5-E0FB1D6409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4" name="Rectangle 43">
            <a:extLst>
              <a:ext uri="{FF2B5EF4-FFF2-40B4-BE49-F238E27FC236}">
                <a16:creationId xmlns:a16="http://schemas.microsoft.com/office/drawing/2014/main" id="{93E59372-1F66-480B-ADD0-8000A0547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A4F8661F-6290-DCB8-34CA-51B65A1CE519}"/>
              </a:ext>
            </a:extLst>
          </p:cNvPr>
          <p:cNvSpPr>
            <a:spLocks noGrp="1"/>
          </p:cNvSpPr>
          <p:nvPr>
            <p:ph type="ctrTitle"/>
          </p:nvPr>
        </p:nvSpPr>
        <p:spPr>
          <a:xfrm>
            <a:off x="646112" y="452718"/>
            <a:ext cx="4165580" cy="1400530"/>
          </a:xfrm>
        </p:spPr>
        <p:txBody>
          <a:bodyPr vert="horz" lIns="91440" tIns="45720" rIns="91440" bIns="45720" rtlCol="0" anchor="t">
            <a:normAutofit/>
          </a:bodyPr>
          <a:lstStyle/>
          <a:p>
            <a:r>
              <a:rPr lang="en-US" sz="4200"/>
              <a:t>Encoding Process</a:t>
            </a:r>
          </a:p>
        </p:txBody>
      </p:sp>
      <p:sp>
        <p:nvSpPr>
          <p:cNvPr id="46" name="Freeform 23">
            <a:extLst>
              <a:ext uri="{FF2B5EF4-FFF2-40B4-BE49-F238E27FC236}">
                <a16:creationId xmlns:a16="http://schemas.microsoft.com/office/drawing/2014/main" id="{2142F58F-1A18-445C-8057-25B9F986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8" name="Freeform 5">
            <a:extLst>
              <a:ext uri="{FF2B5EF4-FFF2-40B4-BE49-F238E27FC236}">
                <a16:creationId xmlns:a16="http://schemas.microsoft.com/office/drawing/2014/main" id="{2C8825F8-2BBE-4F09-844D-BD569EE90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IN"/>
          </a:p>
        </p:txBody>
      </p:sp>
      <p:sp>
        <p:nvSpPr>
          <p:cNvPr id="50" name="Rectangle 49">
            <a:extLst>
              <a:ext uri="{FF2B5EF4-FFF2-40B4-BE49-F238E27FC236}">
                <a16:creationId xmlns:a16="http://schemas.microsoft.com/office/drawing/2014/main" id="{1E0B305D-E4F9-4F9F-81CA-BDFBA88B2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mputer code with black text&#10;&#10;Description automatically generated">
            <a:extLst>
              <a:ext uri="{FF2B5EF4-FFF2-40B4-BE49-F238E27FC236}">
                <a16:creationId xmlns:a16="http://schemas.microsoft.com/office/drawing/2014/main" id="{271A21C6-DAF0-0EC3-C316-A8CDD55C62E6}"/>
              </a:ext>
            </a:extLst>
          </p:cNvPr>
          <p:cNvPicPr>
            <a:picLocks noChangeAspect="1"/>
          </p:cNvPicPr>
          <p:nvPr/>
        </p:nvPicPr>
        <p:blipFill>
          <a:blip r:embed="rId7"/>
          <a:stretch>
            <a:fillRect/>
          </a:stretch>
        </p:blipFill>
        <p:spPr>
          <a:xfrm>
            <a:off x="6094410" y="1185567"/>
            <a:ext cx="5449471" cy="1607594"/>
          </a:xfrm>
          <a:prstGeom prst="rect">
            <a:avLst/>
          </a:prstGeom>
          <a:effectLst/>
        </p:spPr>
      </p:pic>
      <p:sp>
        <p:nvSpPr>
          <p:cNvPr id="52" name="Rectangle 51">
            <a:extLst>
              <a:ext uri="{FF2B5EF4-FFF2-40B4-BE49-F238E27FC236}">
                <a16:creationId xmlns:a16="http://schemas.microsoft.com/office/drawing/2014/main" id="{1D77C917-B31B-4151-9BB3-768748C425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7F85BF6F-35D8-53EB-DAB5-FFCC3A57DCCF}"/>
              </a:ext>
            </a:extLst>
          </p:cNvPr>
          <p:cNvSpPr>
            <a:spLocks noGrp="1"/>
          </p:cNvSpPr>
          <p:nvPr>
            <p:ph type="subTitle" idx="1"/>
          </p:nvPr>
        </p:nvSpPr>
        <p:spPr>
          <a:xfrm>
            <a:off x="646113" y="2052918"/>
            <a:ext cx="4165146" cy="4195481"/>
          </a:xfrm>
        </p:spPr>
        <p:txBody>
          <a:bodyPr vert="horz" lIns="91440" tIns="45720" rIns="91440" bIns="45720" rtlCol="0">
            <a:normAutofit/>
          </a:bodyPr>
          <a:lstStyle/>
          <a:p>
            <a:pPr marL="342900" indent="-342900">
              <a:buFont typeface="Wingdings 3" charset="2"/>
              <a:buChar char=""/>
            </a:pPr>
            <a:r>
              <a:rPr lang="en-US" cap="none">
                <a:solidFill>
                  <a:schemeClr val="tx1"/>
                </a:solidFill>
              </a:rPr>
              <a:t>We will predict credit card approval. To do this, we will encode the data since we are dealing with a classification problem.</a:t>
            </a:r>
          </a:p>
          <a:p>
            <a:pPr marL="342900" indent="-342900">
              <a:buFont typeface="Wingdings 3" charset="2"/>
              <a:buChar char=""/>
            </a:pPr>
            <a:endParaRPr lang="en-US" cap="none">
              <a:solidFill>
                <a:schemeClr val="tx1"/>
              </a:solidFill>
            </a:endParaRPr>
          </a:p>
          <a:p>
            <a:pPr marL="342900" indent="-342900">
              <a:buFont typeface="Wingdings 3" charset="2"/>
              <a:buChar char=""/>
            </a:pPr>
            <a:r>
              <a:rPr lang="en-US" cap="none">
                <a:solidFill>
                  <a:schemeClr val="tx1"/>
                </a:solidFill>
              </a:rPr>
              <a:t>Import LabelEncoder</a:t>
            </a:r>
          </a:p>
          <a:p>
            <a:pPr marL="342900" indent="-342900">
              <a:buFont typeface="Wingdings 3" charset="2"/>
              <a:buChar char=""/>
            </a:pPr>
            <a:endParaRPr lang="en-US" cap="none">
              <a:solidFill>
                <a:schemeClr val="tx1"/>
              </a:solidFill>
            </a:endParaRPr>
          </a:p>
          <a:p>
            <a:pPr marL="342900" indent="-342900">
              <a:buFont typeface="Wingdings 3" charset="2"/>
              <a:buChar char=""/>
            </a:pPr>
            <a:r>
              <a:rPr lang="en-US" cap="none">
                <a:solidFill>
                  <a:schemeClr val="tx1"/>
                </a:solidFill>
              </a:rPr>
              <a:t>We use a loop function where the data type is object inserts label encoding</a:t>
            </a:r>
          </a:p>
        </p:txBody>
      </p:sp>
      <p:pic>
        <p:nvPicPr>
          <p:cNvPr id="5" name="Picture 4" descr="A screenshot of a computer&#10;&#10;Description automatically generated">
            <a:extLst>
              <a:ext uri="{FF2B5EF4-FFF2-40B4-BE49-F238E27FC236}">
                <a16:creationId xmlns:a16="http://schemas.microsoft.com/office/drawing/2014/main" id="{2B8F6708-355B-6E9D-4321-CA7F4AC9D611}"/>
              </a:ext>
            </a:extLst>
          </p:cNvPr>
          <p:cNvPicPr>
            <a:picLocks noChangeAspect="1"/>
          </p:cNvPicPr>
          <p:nvPr/>
        </p:nvPicPr>
        <p:blipFill>
          <a:blip r:embed="rId8"/>
          <a:stretch>
            <a:fillRect/>
          </a:stretch>
        </p:blipFill>
        <p:spPr>
          <a:xfrm>
            <a:off x="7446777" y="3526971"/>
            <a:ext cx="2744736" cy="2721427"/>
          </a:xfrm>
          <a:prstGeom prst="rect">
            <a:avLst/>
          </a:prstGeom>
          <a:effectLst/>
        </p:spPr>
      </p:pic>
    </p:spTree>
    <p:extLst>
      <p:ext uri="{BB962C8B-B14F-4D97-AF65-F5344CB8AC3E}">
        <p14:creationId xmlns:p14="http://schemas.microsoft.com/office/powerpoint/2010/main" val="1959802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omputer&#10;&#10;Description automatically generated">
            <a:extLst>
              <a:ext uri="{FF2B5EF4-FFF2-40B4-BE49-F238E27FC236}">
                <a16:creationId xmlns:a16="http://schemas.microsoft.com/office/drawing/2014/main" id="{1BEAB316-528D-D801-A2A8-F869AEAA1BFE}"/>
              </a:ext>
            </a:extLst>
          </p:cNvPr>
          <p:cNvPicPr>
            <a:picLocks noChangeAspect="1"/>
          </p:cNvPicPr>
          <p:nvPr/>
        </p:nvPicPr>
        <p:blipFill>
          <a:blip r:embed="rId3"/>
          <a:stretch>
            <a:fillRect/>
          </a:stretch>
        </p:blipFill>
        <p:spPr>
          <a:xfrm>
            <a:off x="643467" y="1370669"/>
            <a:ext cx="10905066" cy="4116662"/>
          </a:xfrm>
          <a:prstGeom prst="rect">
            <a:avLst/>
          </a:prstGeom>
        </p:spPr>
      </p:pic>
      <p:sp>
        <p:nvSpPr>
          <p:cNvPr id="10" name="Rectangle 9">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336945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654392F-1639-4655-984D-9EC62CB792C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AA42ABA0-A57E-4B96-8B71-32BE731BD9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1601940-FE05-4058-8C3C-93ECC6D8B4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6" name="Picture 15">
            <a:extLst>
              <a:ext uri="{FF2B5EF4-FFF2-40B4-BE49-F238E27FC236}">
                <a16:creationId xmlns:a16="http://schemas.microsoft.com/office/drawing/2014/main" id="{A24A74BA-E5A0-4961-B27F-09544E4F53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5FCC04C7-E7EE-4E3B-988E-0B9718A3CD1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03964ECA-3652-457C-9FDE-16AED3949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E3A446B6-2204-48B8-A7C5-606E45BCA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751974-BF38-3A7C-2302-3B284F0D0A96}"/>
              </a:ext>
            </a:extLst>
          </p:cNvPr>
          <p:cNvSpPr>
            <a:spLocks noGrp="1"/>
          </p:cNvSpPr>
          <p:nvPr>
            <p:ph type="ctrTitle"/>
          </p:nvPr>
        </p:nvSpPr>
        <p:spPr>
          <a:xfrm>
            <a:off x="648929" y="965201"/>
            <a:ext cx="3505495" cy="4773612"/>
          </a:xfrm>
        </p:spPr>
        <p:txBody>
          <a:bodyPr vert="horz" lIns="91440" tIns="45720" rIns="91440" bIns="45720" rtlCol="0" anchor="ctr">
            <a:normAutofit/>
          </a:bodyPr>
          <a:lstStyle/>
          <a:p>
            <a:r>
              <a:rPr lang="en-US" sz="4200">
                <a:solidFill>
                  <a:srgbClr val="EBEBEB"/>
                </a:solidFill>
              </a:rPr>
              <a:t>Built Models</a:t>
            </a:r>
          </a:p>
        </p:txBody>
      </p:sp>
      <p:sp>
        <p:nvSpPr>
          <p:cNvPr id="24" name="Rectangle 23">
            <a:extLst>
              <a:ext uri="{FF2B5EF4-FFF2-40B4-BE49-F238E27FC236}">
                <a16:creationId xmlns:a16="http://schemas.microsoft.com/office/drawing/2014/main" id="{FBF70932-2C39-4BA6-AA08-EF3AD899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ounded Rectangle 9">
            <a:extLst>
              <a:ext uri="{FF2B5EF4-FFF2-40B4-BE49-F238E27FC236}">
                <a16:creationId xmlns:a16="http://schemas.microsoft.com/office/drawing/2014/main" id="{0FD39269-4644-4CAE-8A56-899A62A9C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ln w="12700" cap="sq">
            <a:solidFill>
              <a:schemeClr val="bg1">
                <a:lumMod val="75000"/>
              </a:schemeClr>
            </a:solidFill>
            <a:miter lim="800000"/>
          </a:ln>
          <a:effectLst>
            <a:outerShdw blurRad="63500" dist="25400" dir="5400000" algn="tl" rotWithShape="0">
              <a:srgbClr val="000000">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2302A5-B07A-48BB-9A56-89192DCCA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F5A33873-A33C-BE57-21A1-B77EE0984F08}"/>
              </a:ext>
            </a:extLst>
          </p:cNvPr>
          <p:cNvSpPr>
            <a:spLocks/>
          </p:cNvSpPr>
          <p:nvPr/>
        </p:nvSpPr>
        <p:spPr>
          <a:xfrm>
            <a:off x="5608639" y="3584186"/>
            <a:ext cx="5819773" cy="1597414"/>
          </a:xfrm>
          <a:prstGeom prst="rect">
            <a:avLst/>
          </a:prstGeom>
        </p:spPr>
        <p:txBody>
          <a:bodyPr>
            <a:normAutofit fontScale="55000" lnSpcReduction="20000"/>
          </a:bodyPr>
          <a:lstStyle/>
          <a:p>
            <a:pPr defTabSz="288036">
              <a:lnSpc>
                <a:spcPct val="90000"/>
              </a:lnSpc>
              <a:spcAft>
                <a:spcPts val="600"/>
              </a:spcAft>
            </a:pPr>
            <a:r>
              <a:rPr lang="en-US" sz="3200" b="1" kern="1200" dirty="0">
                <a:solidFill>
                  <a:schemeClr val="tx1"/>
                </a:solidFill>
                <a:latin typeface="Aharoni" panose="02010803020104030203" pitchFamily="2" charset="-79"/>
                <a:cs typeface="Aharoni" panose="02010803020104030203" pitchFamily="2" charset="-79"/>
              </a:rPr>
              <a:t>Split the data into independent and target variables. Import library to help predict the model. In our case, the target variable is 'high risk’.</a:t>
            </a:r>
          </a:p>
          <a:p>
            <a:pPr defTabSz="288036">
              <a:lnSpc>
                <a:spcPct val="90000"/>
              </a:lnSpc>
              <a:spcAft>
                <a:spcPts val="600"/>
              </a:spcAft>
            </a:pPr>
            <a:r>
              <a:rPr lang="en-US" sz="3200" b="1" dirty="0">
                <a:latin typeface="Aharoni" panose="02010803020104030203" pitchFamily="2" charset="-79"/>
                <a:cs typeface="Aharoni" panose="02010803020104030203" pitchFamily="2" charset="-79"/>
              </a:rPr>
              <a:t>X = independent variable using </a:t>
            </a:r>
            <a:r>
              <a:rPr lang="en-US" sz="3200" b="1" dirty="0" err="1">
                <a:latin typeface="Aharoni" panose="02010803020104030203" pitchFamily="2" charset="-79"/>
                <a:cs typeface="Aharoni" panose="02010803020104030203" pitchFamily="2" charset="-79"/>
              </a:rPr>
              <a:t>ilock</a:t>
            </a:r>
            <a:r>
              <a:rPr lang="en-US" sz="3200" b="1" dirty="0">
                <a:latin typeface="Aharoni" panose="02010803020104030203" pitchFamily="2" charset="-79"/>
                <a:cs typeface="Aharoni" panose="02010803020104030203" pitchFamily="2" charset="-79"/>
              </a:rPr>
              <a:t> function</a:t>
            </a:r>
          </a:p>
          <a:p>
            <a:pPr defTabSz="288036">
              <a:lnSpc>
                <a:spcPct val="90000"/>
              </a:lnSpc>
              <a:spcAft>
                <a:spcPts val="600"/>
              </a:spcAft>
            </a:pPr>
            <a:r>
              <a:rPr lang="en-US" sz="3200" b="1" kern="1200" dirty="0">
                <a:solidFill>
                  <a:schemeClr val="tx1"/>
                </a:solidFill>
                <a:latin typeface="Aharoni" panose="02010803020104030203" pitchFamily="2" charset="-79"/>
                <a:cs typeface="Aharoni" panose="02010803020104030203" pitchFamily="2" charset="-79"/>
              </a:rPr>
              <a:t>Y = is Target variable </a:t>
            </a:r>
          </a:p>
          <a:p>
            <a:pPr defTabSz="288036">
              <a:lnSpc>
                <a:spcPct val="90000"/>
              </a:lnSpc>
              <a:spcAft>
                <a:spcPts val="600"/>
              </a:spcAft>
            </a:pPr>
            <a:endParaRPr lang="en-US" sz="900" b="1" kern="1200" dirty="0">
              <a:solidFill>
                <a:schemeClr val="tx1"/>
              </a:solidFill>
              <a:latin typeface="+mn-lt"/>
              <a:ea typeface="+mn-ea"/>
              <a:cs typeface="+mn-cs"/>
            </a:endParaRPr>
          </a:p>
          <a:p>
            <a:pPr>
              <a:lnSpc>
                <a:spcPct val="90000"/>
              </a:lnSpc>
              <a:spcAft>
                <a:spcPts val="600"/>
              </a:spcAft>
            </a:pPr>
            <a:endParaRPr lang="en-IN" sz="900" dirty="0"/>
          </a:p>
        </p:txBody>
      </p:sp>
      <p:pic>
        <p:nvPicPr>
          <p:cNvPr id="5" name="Picture 4" descr="A close-up of a number&#10;&#10;Description automatically generated">
            <a:extLst>
              <a:ext uri="{FF2B5EF4-FFF2-40B4-BE49-F238E27FC236}">
                <a16:creationId xmlns:a16="http://schemas.microsoft.com/office/drawing/2014/main" id="{7A423472-F650-88D5-283C-0EE8FE67E924}"/>
              </a:ext>
            </a:extLst>
          </p:cNvPr>
          <p:cNvPicPr>
            <a:picLocks noChangeAspect="1"/>
          </p:cNvPicPr>
          <p:nvPr/>
        </p:nvPicPr>
        <p:blipFill>
          <a:blip r:embed="rId6"/>
          <a:stretch>
            <a:fillRect/>
          </a:stretch>
        </p:blipFill>
        <p:spPr>
          <a:xfrm>
            <a:off x="6607594" y="2066036"/>
            <a:ext cx="3444087" cy="675571"/>
          </a:xfrm>
          <a:prstGeom prst="rect">
            <a:avLst/>
          </a:prstGeom>
        </p:spPr>
      </p:pic>
    </p:spTree>
    <p:extLst>
      <p:ext uri="{BB962C8B-B14F-4D97-AF65-F5344CB8AC3E}">
        <p14:creationId xmlns:p14="http://schemas.microsoft.com/office/powerpoint/2010/main" val="162940517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611F1B3E-CAF3-329A-A815-FF8C4602252F}"/>
              </a:ext>
            </a:extLst>
          </p:cNvPr>
          <p:cNvSpPr>
            <a:spLocks noGrp="1"/>
          </p:cNvSpPr>
          <p:nvPr>
            <p:ph type="ctrTitle"/>
          </p:nvPr>
        </p:nvSpPr>
        <p:spPr>
          <a:xfrm>
            <a:off x="635223" y="629266"/>
            <a:ext cx="3116690" cy="5594554"/>
          </a:xfrm>
        </p:spPr>
        <p:txBody>
          <a:bodyPr vert="horz" lIns="91440" tIns="45720" rIns="91440" bIns="45720" rtlCol="0" anchor="ctr">
            <a:normAutofit/>
          </a:bodyPr>
          <a:lstStyle/>
          <a:p>
            <a:r>
              <a:rPr lang="en-US" sz="4400" dirty="0"/>
              <a:t>Logical Regression</a:t>
            </a:r>
          </a:p>
        </p:txBody>
      </p:sp>
      <p:sp>
        <p:nvSpPr>
          <p:cNvPr id="22" name="Freeform 7">
            <a:extLst>
              <a:ext uri="{FF2B5EF4-FFF2-40B4-BE49-F238E27FC236}">
                <a16:creationId xmlns:a16="http://schemas.microsoft.com/office/drawing/2014/main" id="{AD488FAE-8A33-44D2-922D-E1A7E147D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D1A684E7-FC3D-4F0E-9F70-C69B3BEFC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E284F65F-D81D-4196-A4FB-F1C7EAC55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IN"/>
          </a:p>
        </p:txBody>
      </p:sp>
      <p:sp>
        <p:nvSpPr>
          <p:cNvPr id="28" name="Rectangle 27">
            <a:extLst>
              <a:ext uri="{FF2B5EF4-FFF2-40B4-BE49-F238E27FC236}">
                <a16:creationId xmlns:a16="http://schemas.microsoft.com/office/drawing/2014/main" id="{FE0E41EA-15C8-4C96-84B8-F9BBB96B5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26CC8B52-83A5-2217-2EBD-B069CEF42E4E}"/>
              </a:ext>
            </a:extLst>
          </p:cNvPr>
          <p:cNvSpPr>
            <a:spLocks noGrp="1"/>
          </p:cNvSpPr>
          <p:nvPr>
            <p:ph type="subTitle" idx="1"/>
          </p:nvPr>
        </p:nvSpPr>
        <p:spPr>
          <a:xfrm>
            <a:off x="5048452" y="1410458"/>
            <a:ext cx="6495847" cy="2589913"/>
          </a:xfrm>
        </p:spPr>
        <p:txBody>
          <a:bodyPr vert="horz" lIns="91440" tIns="45720" rIns="91440" bIns="45720" rtlCol="0">
            <a:normAutofit/>
          </a:bodyPr>
          <a:lstStyle/>
          <a:p>
            <a:pPr marL="342900" indent="-342900">
              <a:lnSpc>
                <a:spcPct val="90000"/>
              </a:lnSpc>
              <a:buFont typeface="Wingdings 3" charset="2"/>
              <a:buChar char=""/>
            </a:pPr>
            <a:r>
              <a:rPr lang="en-US" sz="1900" cap="none" dirty="0">
                <a:solidFill>
                  <a:schemeClr val="bg1"/>
                </a:solidFill>
              </a:rPr>
              <a:t>Import the logical regression library. </a:t>
            </a:r>
          </a:p>
          <a:p>
            <a:pPr marL="342900" indent="-342900">
              <a:lnSpc>
                <a:spcPct val="90000"/>
              </a:lnSpc>
              <a:buFont typeface="Wingdings 3" charset="2"/>
              <a:buChar char=""/>
            </a:pPr>
            <a:r>
              <a:rPr lang="en-US" sz="1900" cap="none" dirty="0">
                <a:solidFill>
                  <a:schemeClr val="bg1"/>
                </a:solidFill>
              </a:rPr>
              <a:t>Build a model using train data with x as independent and y as the target variable.</a:t>
            </a:r>
          </a:p>
          <a:p>
            <a:pPr marL="342900" indent="-342900">
              <a:lnSpc>
                <a:spcPct val="90000"/>
              </a:lnSpc>
              <a:buFont typeface="Wingdings 3" charset="2"/>
              <a:buChar char=""/>
            </a:pPr>
            <a:r>
              <a:rPr lang="en-US" sz="1900" cap="none" dirty="0">
                <a:solidFill>
                  <a:schemeClr val="bg1"/>
                </a:solidFill>
              </a:rPr>
              <a:t> Then, import the test data set similar to the train data set and predict the model.</a:t>
            </a:r>
          </a:p>
          <a:p>
            <a:pPr marL="342900" indent="-342900">
              <a:lnSpc>
                <a:spcPct val="90000"/>
              </a:lnSpc>
              <a:buFont typeface="Wingdings 3" charset="2"/>
              <a:buChar char=""/>
            </a:pPr>
            <a:r>
              <a:rPr lang="en-US" sz="1900" cap="none" dirty="0">
                <a:solidFill>
                  <a:schemeClr val="bg1"/>
                </a:solidFill>
              </a:rPr>
              <a:t>"We were able to achieve 99% accuracy using the model evaluation tool accuracy score."</a:t>
            </a:r>
          </a:p>
        </p:txBody>
      </p:sp>
      <p:pic>
        <p:nvPicPr>
          <p:cNvPr id="5" name="Picture 4" descr="A screenshot of a computer code&#10;&#10;Description automatically generated">
            <a:extLst>
              <a:ext uri="{FF2B5EF4-FFF2-40B4-BE49-F238E27FC236}">
                <a16:creationId xmlns:a16="http://schemas.microsoft.com/office/drawing/2014/main" id="{39A70B38-09F0-8D4B-B9D0-905133DF185B}"/>
              </a:ext>
            </a:extLst>
          </p:cNvPr>
          <p:cNvPicPr>
            <a:picLocks noChangeAspect="1"/>
          </p:cNvPicPr>
          <p:nvPr/>
        </p:nvPicPr>
        <p:blipFill>
          <a:blip r:embed="rId7"/>
          <a:stretch>
            <a:fillRect/>
          </a:stretch>
        </p:blipFill>
        <p:spPr>
          <a:xfrm>
            <a:off x="5048452" y="4267830"/>
            <a:ext cx="4949790" cy="2132969"/>
          </a:xfrm>
          <a:prstGeom prst="rect">
            <a:avLst/>
          </a:prstGeom>
          <a:effectLst/>
        </p:spPr>
      </p:pic>
      <p:cxnSp>
        <p:nvCxnSpPr>
          <p:cNvPr id="7" name="Straight Arrow Connector 6">
            <a:extLst>
              <a:ext uri="{FF2B5EF4-FFF2-40B4-BE49-F238E27FC236}">
                <a16:creationId xmlns:a16="http://schemas.microsoft.com/office/drawing/2014/main" id="{C2A3E61E-837E-FD63-E403-92D2AB9E3852}"/>
              </a:ext>
            </a:extLst>
          </p:cNvPr>
          <p:cNvCxnSpPr/>
          <p:nvPr/>
        </p:nvCxnSpPr>
        <p:spPr>
          <a:xfrm flipV="1">
            <a:off x="9470571" y="4357396"/>
            <a:ext cx="877078" cy="3265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9F87421-D7AB-D16A-D433-4E4E6E0363DF}"/>
              </a:ext>
            </a:extLst>
          </p:cNvPr>
          <p:cNvSpPr txBox="1"/>
          <p:nvPr/>
        </p:nvSpPr>
        <p:spPr>
          <a:xfrm>
            <a:off x="10424590" y="3704272"/>
            <a:ext cx="1826486" cy="1477328"/>
          </a:xfrm>
          <a:prstGeom prst="rect">
            <a:avLst/>
          </a:prstGeom>
          <a:noFill/>
        </p:spPr>
        <p:txBody>
          <a:bodyPr wrap="square" rtlCol="0">
            <a:spAutoFit/>
          </a:bodyPr>
          <a:lstStyle/>
          <a:p>
            <a:r>
              <a:rPr lang="en-US" dirty="0"/>
              <a:t>"</a:t>
            </a:r>
            <a:r>
              <a:rPr lang="en-US" dirty="0">
                <a:solidFill>
                  <a:schemeClr val="bg1"/>
                </a:solidFill>
              </a:rPr>
              <a:t>The variable x2 is independent of the test </a:t>
            </a:r>
            <a:r>
              <a:rPr lang="en-US" dirty="0" err="1">
                <a:solidFill>
                  <a:schemeClr val="bg1"/>
                </a:solidFill>
              </a:rPr>
              <a:t>data.</a:t>
            </a:r>
            <a:r>
              <a:rPr lang="en-US" dirty="0" err="1"/>
              <a:t>data</a:t>
            </a:r>
            <a:r>
              <a:rPr lang="en-US" dirty="0"/>
              <a:t>."</a:t>
            </a:r>
            <a:endParaRPr lang="en-IN" dirty="0"/>
          </a:p>
        </p:txBody>
      </p:sp>
      <p:pic>
        <p:nvPicPr>
          <p:cNvPr id="11" name="Picture 10" descr="A screenshot of a computer code&#10;&#10;Description automatically generated">
            <a:extLst>
              <a:ext uri="{FF2B5EF4-FFF2-40B4-BE49-F238E27FC236}">
                <a16:creationId xmlns:a16="http://schemas.microsoft.com/office/drawing/2014/main" id="{503512DE-8126-5BB8-4000-4F056A80F55F}"/>
              </a:ext>
            </a:extLst>
          </p:cNvPr>
          <p:cNvPicPr>
            <a:picLocks noChangeAspect="1"/>
          </p:cNvPicPr>
          <p:nvPr/>
        </p:nvPicPr>
        <p:blipFill>
          <a:blip r:embed="rId8"/>
          <a:stretch>
            <a:fillRect/>
          </a:stretch>
        </p:blipFill>
        <p:spPr>
          <a:xfrm>
            <a:off x="4744060" y="249044"/>
            <a:ext cx="1711604" cy="922077"/>
          </a:xfrm>
          <a:prstGeom prst="rect">
            <a:avLst/>
          </a:prstGeom>
        </p:spPr>
      </p:pic>
      <p:cxnSp>
        <p:nvCxnSpPr>
          <p:cNvPr id="15" name="Straight Arrow Connector 14">
            <a:extLst>
              <a:ext uri="{FF2B5EF4-FFF2-40B4-BE49-F238E27FC236}">
                <a16:creationId xmlns:a16="http://schemas.microsoft.com/office/drawing/2014/main" id="{76F5F873-3D63-B2F1-7E22-D7DE0E247034}"/>
              </a:ext>
            </a:extLst>
          </p:cNvPr>
          <p:cNvCxnSpPr/>
          <p:nvPr/>
        </p:nvCxnSpPr>
        <p:spPr>
          <a:xfrm>
            <a:off x="6519672" y="457201"/>
            <a:ext cx="97840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6C7C1EA5-42E0-769D-D42D-C407C0D471D9}"/>
              </a:ext>
            </a:extLst>
          </p:cNvPr>
          <p:cNvSpPr txBox="1"/>
          <p:nvPr/>
        </p:nvSpPr>
        <p:spPr>
          <a:xfrm>
            <a:off x="7498080" y="272535"/>
            <a:ext cx="2258568" cy="369332"/>
          </a:xfrm>
          <a:prstGeom prst="rect">
            <a:avLst/>
          </a:prstGeom>
          <a:noFill/>
        </p:spPr>
        <p:txBody>
          <a:bodyPr wrap="square" rtlCol="0">
            <a:spAutoFit/>
          </a:bodyPr>
          <a:lstStyle/>
          <a:p>
            <a:r>
              <a:rPr lang="en-US" dirty="0">
                <a:solidFill>
                  <a:schemeClr val="bg1"/>
                </a:solidFill>
              </a:rPr>
              <a:t>Confusion Matrix</a:t>
            </a:r>
            <a:endParaRPr lang="en-IN" dirty="0">
              <a:solidFill>
                <a:schemeClr val="bg1"/>
              </a:solidFill>
            </a:endParaRPr>
          </a:p>
        </p:txBody>
      </p:sp>
    </p:spTree>
    <p:extLst>
      <p:ext uri="{BB962C8B-B14F-4D97-AF65-F5344CB8AC3E}">
        <p14:creationId xmlns:p14="http://schemas.microsoft.com/office/powerpoint/2010/main" val="26347262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anim calcmode="lin" valueType="num">
                                      <p:cBhvr>
                                        <p:cTn id="8"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6D18EDDB-2D60-265C-A7F1-0E067CF6C3D4}"/>
              </a:ext>
            </a:extLst>
          </p:cNvPr>
          <p:cNvSpPr>
            <a:spLocks noGrp="1"/>
          </p:cNvSpPr>
          <p:nvPr>
            <p:ph type="title"/>
          </p:nvPr>
        </p:nvSpPr>
        <p:spPr>
          <a:xfrm>
            <a:off x="5411931" y="452718"/>
            <a:ext cx="4638903" cy="1400530"/>
          </a:xfrm>
        </p:spPr>
        <p:txBody>
          <a:bodyPr vert="horz" lIns="91440" tIns="45720" rIns="91440" bIns="45720" rtlCol="0" anchor="t">
            <a:normAutofit/>
          </a:bodyPr>
          <a:lstStyle/>
          <a:p>
            <a:r>
              <a:rPr lang="en-US" sz="4200"/>
              <a:t>Problem Statement:</a:t>
            </a:r>
          </a:p>
        </p:txBody>
      </p:sp>
      <p:sp>
        <p:nvSpPr>
          <p:cNvPr id="12" name="Text Placeholder 3">
            <a:extLst>
              <a:ext uri="{FF2B5EF4-FFF2-40B4-BE49-F238E27FC236}">
                <a16:creationId xmlns:a16="http://schemas.microsoft.com/office/drawing/2014/main" id="{0C2C5597-E23D-FD0B-783B-0829591F1937}"/>
              </a:ext>
            </a:extLst>
          </p:cNvPr>
          <p:cNvSpPr>
            <a:spLocks noGrp="1"/>
          </p:cNvSpPr>
          <p:nvPr>
            <p:ph type="body" sz="half" idx="2"/>
          </p:nvPr>
        </p:nvSpPr>
        <p:spPr>
          <a:xfrm>
            <a:off x="5410950" y="2052918"/>
            <a:ext cx="4638903" cy="4195481"/>
          </a:xfrm>
        </p:spPr>
        <p:txBody>
          <a:bodyPr vert="horz" lIns="91440" tIns="45720" rIns="91440" bIns="45720" rtlCol="0">
            <a:normAutofit/>
          </a:bodyPr>
          <a:lstStyle/>
          <a:p>
            <a:pPr>
              <a:buFont typeface="Wingdings 3" charset="2"/>
              <a:buChar char=""/>
            </a:pPr>
            <a:r>
              <a:rPr lang="en-US" dirty="0"/>
              <a:t>The primary objective of this project is to predict the approval or rejection of credit card applications.</a:t>
            </a:r>
            <a:endParaRPr lang="en-US"/>
          </a:p>
          <a:p>
            <a:pPr>
              <a:buFont typeface="Wingdings 3" charset="2"/>
              <a:buChar char=""/>
            </a:pPr>
            <a:r>
              <a:rPr lang="en-US" dirty="0"/>
              <a:t>The challenge lies in understanding the key factors influencing credit card approval decisions and</a:t>
            </a:r>
            <a:endParaRPr lang="en-US"/>
          </a:p>
          <a:p>
            <a:pPr>
              <a:buFont typeface="Wingdings 3" charset="2"/>
              <a:buChar char=""/>
            </a:pPr>
            <a:r>
              <a:rPr lang="en-US" dirty="0"/>
              <a:t>building a predictive model to assist in the decision-making process.</a:t>
            </a:r>
            <a:endParaRPr lang="en-US"/>
          </a:p>
        </p:txBody>
      </p:sp>
      <p:pic>
        <p:nvPicPr>
          <p:cNvPr id="14" name="Picture 13" descr="Light bulb on yellow background with sketched light beams and cord">
            <a:extLst>
              <a:ext uri="{FF2B5EF4-FFF2-40B4-BE49-F238E27FC236}">
                <a16:creationId xmlns:a16="http://schemas.microsoft.com/office/drawing/2014/main" id="{8A9F1E7D-8643-8F70-BFBF-534D0408FEA6}"/>
              </a:ext>
            </a:extLst>
          </p:cNvPr>
          <p:cNvPicPr>
            <a:picLocks noChangeAspect="1"/>
          </p:cNvPicPr>
          <p:nvPr/>
        </p:nvPicPr>
        <p:blipFill rotWithShape="1">
          <a:blip r:embed="rId4"/>
          <a:srcRect l="49831" r="5573"/>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Tree>
    <p:extLst>
      <p:ext uri="{BB962C8B-B14F-4D97-AF65-F5344CB8AC3E}">
        <p14:creationId xmlns:p14="http://schemas.microsoft.com/office/powerpoint/2010/main" val="824444933"/>
      </p:ext>
    </p:extLst>
  </p:cSld>
  <p:clrMapOvr>
    <a:masterClrMapping/>
  </p:clrMapOvr>
  <p:transition spd="slow" advTm="22741">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6A56C59C-ADFC-A4F1-7976-152D11DD075D}"/>
              </a:ext>
            </a:extLst>
          </p:cNvPr>
          <p:cNvSpPr>
            <a:spLocks noGrp="1"/>
          </p:cNvSpPr>
          <p:nvPr>
            <p:ph type="ctrTitle"/>
          </p:nvPr>
        </p:nvSpPr>
        <p:spPr>
          <a:xfrm>
            <a:off x="635223" y="629266"/>
            <a:ext cx="3116690" cy="5594554"/>
          </a:xfrm>
        </p:spPr>
        <p:txBody>
          <a:bodyPr vert="horz" lIns="91440" tIns="45720" rIns="91440" bIns="45720" rtlCol="0" anchor="ctr">
            <a:normAutofit/>
          </a:bodyPr>
          <a:lstStyle/>
          <a:p>
            <a:r>
              <a:rPr lang="en-US" sz="4800"/>
              <a:t>Decision Tree</a:t>
            </a:r>
          </a:p>
        </p:txBody>
      </p:sp>
      <p:sp>
        <p:nvSpPr>
          <p:cNvPr id="22" name="Freeform 7">
            <a:extLst>
              <a:ext uri="{FF2B5EF4-FFF2-40B4-BE49-F238E27FC236}">
                <a16:creationId xmlns:a16="http://schemas.microsoft.com/office/drawing/2014/main" id="{AD488FAE-8A33-44D2-922D-E1A7E147D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D1A684E7-FC3D-4F0E-9F70-C69B3BEFC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E284F65F-D81D-4196-A4FB-F1C7EAC55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IN"/>
          </a:p>
        </p:txBody>
      </p:sp>
      <p:sp>
        <p:nvSpPr>
          <p:cNvPr id="28" name="Rectangle 27">
            <a:extLst>
              <a:ext uri="{FF2B5EF4-FFF2-40B4-BE49-F238E27FC236}">
                <a16:creationId xmlns:a16="http://schemas.microsoft.com/office/drawing/2014/main" id="{FE0E41EA-15C8-4C96-84B8-F9BBB96B5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9D99A77D-76C3-5B8E-7446-7B1EE97B21F2}"/>
              </a:ext>
            </a:extLst>
          </p:cNvPr>
          <p:cNvSpPr>
            <a:spLocks noGrp="1"/>
          </p:cNvSpPr>
          <p:nvPr>
            <p:ph type="subTitle" idx="1"/>
          </p:nvPr>
        </p:nvSpPr>
        <p:spPr>
          <a:xfrm>
            <a:off x="4985329" y="1210461"/>
            <a:ext cx="6874439" cy="2692659"/>
          </a:xfrm>
        </p:spPr>
        <p:txBody>
          <a:bodyPr vert="horz" lIns="91440" tIns="45720" rIns="91440" bIns="45720" rtlCol="0">
            <a:normAutofit/>
          </a:bodyPr>
          <a:lstStyle/>
          <a:p>
            <a:pPr marL="342900" indent="-342900">
              <a:lnSpc>
                <a:spcPct val="90000"/>
              </a:lnSpc>
              <a:buFont typeface="Wingdings 3" charset="2"/>
              <a:buChar char=""/>
            </a:pPr>
            <a:r>
              <a:rPr lang="en-US" sz="1300" i="0" cap="none" dirty="0">
                <a:solidFill>
                  <a:srgbClr val="0D0D0D"/>
                </a:solidFill>
                <a:effectLst/>
              </a:rPr>
              <a:t>Decision trees are a fundamental machine learning algorithm used for both classification and regression tasks. They are a type of supervised learning algorithm that works by recursively partitioning the data into subsets based on the value of input features.</a:t>
            </a:r>
            <a:endParaRPr lang="en-US" sz="1300" cap="none" dirty="0">
              <a:solidFill>
                <a:schemeClr val="bg1"/>
              </a:solidFill>
            </a:endParaRPr>
          </a:p>
          <a:p>
            <a:pPr marL="342900" indent="-342900">
              <a:lnSpc>
                <a:spcPct val="90000"/>
              </a:lnSpc>
              <a:buFont typeface="Wingdings 3" charset="2"/>
              <a:buChar char=""/>
            </a:pPr>
            <a:r>
              <a:rPr lang="en-US" sz="1300" cap="none" dirty="0">
                <a:solidFill>
                  <a:schemeClr val="bg1"/>
                </a:solidFill>
              </a:rPr>
              <a:t>Import the  decision tree classifier library. </a:t>
            </a:r>
          </a:p>
          <a:p>
            <a:pPr marL="342900" indent="-342900">
              <a:lnSpc>
                <a:spcPct val="90000"/>
              </a:lnSpc>
              <a:buFont typeface="Wingdings 3" charset="2"/>
              <a:buChar char=""/>
            </a:pPr>
            <a:r>
              <a:rPr lang="en-US" sz="1300" cap="none" dirty="0">
                <a:solidFill>
                  <a:schemeClr val="bg1"/>
                </a:solidFill>
              </a:rPr>
              <a:t>Build a model using train data with x as independent and y as the target variable.</a:t>
            </a:r>
          </a:p>
          <a:p>
            <a:pPr marL="342900" indent="-342900">
              <a:lnSpc>
                <a:spcPct val="90000"/>
              </a:lnSpc>
              <a:buFont typeface="Wingdings 3" charset="2"/>
              <a:buChar char=""/>
            </a:pPr>
            <a:r>
              <a:rPr lang="en-US" sz="1300" cap="none" dirty="0">
                <a:solidFill>
                  <a:schemeClr val="bg1"/>
                </a:solidFill>
              </a:rPr>
              <a:t> Then, import the test data set similar to the train data set and predict the model.</a:t>
            </a:r>
          </a:p>
          <a:p>
            <a:pPr marL="342900" indent="-342900">
              <a:lnSpc>
                <a:spcPct val="90000"/>
              </a:lnSpc>
              <a:buFont typeface="Wingdings 3" charset="2"/>
              <a:buChar char=""/>
            </a:pPr>
            <a:r>
              <a:rPr lang="en-US" sz="1300" cap="none" dirty="0">
                <a:solidFill>
                  <a:schemeClr val="bg1"/>
                </a:solidFill>
              </a:rPr>
              <a:t>"We were able to achieve 99% accuracy using the model evaluation tool accuracy score."</a:t>
            </a:r>
          </a:p>
          <a:p>
            <a:pPr>
              <a:lnSpc>
                <a:spcPct val="90000"/>
              </a:lnSpc>
              <a:buFont typeface="Wingdings 3" charset="2"/>
              <a:buChar char=""/>
            </a:pPr>
            <a:endParaRPr lang="en-US" sz="1900"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DC4ADD74-EB84-E463-D227-43DE07EABFA4}"/>
              </a:ext>
            </a:extLst>
          </p:cNvPr>
          <p:cNvPicPr>
            <a:picLocks noChangeAspect="1"/>
          </p:cNvPicPr>
          <p:nvPr/>
        </p:nvPicPr>
        <p:blipFill>
          <a:blip r:embed="rId7"/>
          <a:stretch>
            <a:fillRect/>
          </a:stretch>
        </p:blipFill>
        <p:spPr>
          <a:xfrm>
            <a:off x="5048452" y="4267830"/>
            <a:ext cx="4897981" cy="2048993"/>
          </a:xfrm>
          <a:prstGeom prst="rect">
            <a:avLst/>
          </a:prstGeom>
          <a:effectLst/>
        </p:spPr>
      </p:pic>
      <p:cxnSp>
        <p:nvCxnSpPr>
          <p:cNvPr id="7" name="Straight Arrow Connector 6">
            <a:extLst>
              <a:ext uri="{FF2B5EF4-FFF2-40B4-BE49-F238E27FC236}">
                <a16:creationId xmlns:a16="http://schemas.microsoft.com/office/drawing/2014/main" id="{7BC56781-678D-1C73-9F64-EC0F0469F3F8}"/>
              </a:ext>
            </a:extLst>
          </p:cNvPr>
          <p:cNvCxnSpPr/>
          <p:nvPr/>
        </p:nvCxnSpPr>
        <p:spPr>
          <a:xfrm flipV="1">
            <a:off x="6335486" y="4198776"/>
            <a:ext cx="3825551" cy="8310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70EB6CE5-36CB-0E9E-0341-C8E3F2BC0D83}"/>
              </a:ext>
            </a:extLst>
          </p:cNvPr>
          <p:cNvSpPr txBox="1"/>
          <p:nvPr/>
        </p:nvSpPr>
        <p:spPr>
          <a:xfrm>
            <a:off x="10154470" y="3964048"/>
            <a:ext cx="2037529" cy="369332"/>
          </a:xfrm>
          <a:prstGeom prst="rect">
            <a:avLst/>
          </a:prstGeom>
          <a:noFill/>
        </p:spPr>
        <p:txBody>
          <a:bodyPr wrap="square" rtlCol="0">
            <a:spAutoFit/>
          </a:bodyPr>
          <a:lstStyle/>
          <a:p>
            <a:r>
              <a:rPr lang="en-US" dirty="0">
                <a:solidFill>
                  <a:schemeClr val="bg1"/>
                </a:solidFill>
              </a:rPr>
              <a:t>Training Dataset</a:t>
            </a:r>
            <a:endParaRPr lang="en-IN" dirty="0">
              <a:solidFill>
                <a:schemeClr val="bg1"/>
              </a:solidFill>
            </a:endParaRPr>
          </a:p>
        </p:txBody>
      </p:sp>
      <p:cxnSp>
        <p:nvCxnSpPr>
          <p:cNvPr id="11" name="Straight Arrow Connector 10">
            <a:extLst>
              <a:ext uri="{FF2B5EF4-FFF2-40B4-BE49-F238E27FC236}">
                <a16:creationId xmlns:a16="http://schemas.microsoft.com/office/drawing/2014/main" id="{49D0C8AD-7BE6-4EB7-A2C2-AD494B816335}"/>
              </a:ext>
            </a:extLst>
          </p:cNvPr>
          <p:cNvCxnSpPr/>
          <p:nvPr/>
        </p:nvCxnSpPr>
        <p:spPr>
          <a:xfrm>
            <a:off x="7626096" y="5349240"/>
            <a:ext cx="2743200" cy="1554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9A45651A-F92E-794E-1454-209A19183908}"/>
              </a:ext>
            </a:extLst>
          </p:cNvPr>
          <p:cNvSpPr txBox="1"/>
          <p:nvPr/>
        </p:nvSpPr>
        <p:spPr>
          <a:xfrm>
            <a:off x="10386365" y="5349240"/>
            <a:ext cx="1645900" cy="369332"/>
          </a:xfrm>
          <a:prstGeom prst="rect">
            <a:avLst/>
          </a:prstGeom>
          <a:noFill/>
        </p:spPr>
        <p:txBody>
          <a:bodyPr wrap="square" rtlCol="0">
            <a:spAutoFit/>
          </a:bodyPr>
          <a:lstStyle/>
          <a:p>
            <a:r>
              <a:rPr lang="en-US" dirty="0">
                <a:solidFill>
                  <a:schemeClr val="bg1"/>
                </a:solidFill>
              </a:rPr>
              <a:t>Test Dataset</a:t>
            </a:r>
            <a:endParaRPr lang="en-IN" dirty="0">
              <a:solidFill>
                <a:schemeClr val="bg1"/>
              </a:solidFill>
            </a:endParaRPr>
          </a:p>
        </p:txBody>
      </p:sp>
      <p:sp>
        <p:nvSpPr>
          <p:cNvPr id="17" name="Flowchart: Process 16">
            <a:extLst>
              <a:ext uri="{FF2B5EF4-FFF2-40B4-BE49-F238E27FC236}">
                <a16:creationId xmlns:a16="http://schemas.microsoft.com/office/drawing/2014/main" id="{C937CCAD-7D2A-E61E-EB79-2CD63592A788}"/>
              </a:ext>
            </a:extLst>
          </p:cNvPr>
          <p:cNvSpPr/>
          <p:nvPr/>
        </p:nvSpPr>
        <p:spPr>
          <a:xfrm>
            <a:off x="5048452" y="5504688"/>
            <a:ext cx="2650796" cy="591312"/>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40049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44685A76-8A45-A59A-0430-724505796C75}"/>
              </a:ext>
            </a:extLst>
          </p:cNvPr>
          <p:cNvSpPr>
            <a:spLocks noGrp="1"/>
          </p:cNvSpPr>
          <p:nvPr>
            <p:ph type="ctrTitle"/>
          </p:nvPr>
        </p:nvSpPr>
        <p:spPr>
          <a:xfrm>
            <a:off x="635223" y="629266"/>
            <a:ext cx="3116690" cy="5594554"/>
          </a:xfrm>
        </p:spPr>
        <p:txBody>
          <a:bodyPr vert="horz" lIns="91440" tIns="45720" rIns="91440" bIns="45720" rtlCol="0" anchor="ctr">
            <a:normAutofit/>
          </a:bodyPr>
          <a:lstStyle/>
          <a:p>
            <a:r>
              <a:rPr lang="en-US" sz="4800"/>
              <a:t>Random Forest</a:t>
            </a:r>
          </a:p>
        </p:txBody>
      </p:sp>
      <p:sp>
        <p:nvSpPr>
          <p:cNvPr id="22" name="Freeform 7">
            <a:extLst>
              <a:ext uri="{FF2B5EF4-FFF2-40B4-BE49-F238E27FC236}">
                <a16:creationId xmlns:a16="http://schemas.microsoft.com/office/drawing/2014/main" id="{AD488FAE-8A33-44D2-922D-E1A7E147D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D1A684E7-FC3D-4F0E-9F70-C69B3BEFC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E284F65F-D81D-4196-A4FB-F1C7EAC55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IN"/>
          </a:p>
        </p:txBody>
      </p:sp>
      <p:sp>
        <p:nvSpPr>
          <p:cNvPr id="28" name="Rectangle 27">
            <a:extLst>
              <a:ext uri="{FF2B5EF4-FFF2-40B4-BE49-F238E27FC236}">
                <a16:creationId xmlns:a16="http://schemas.microsoft.com/office/drawing/2014/main" id="{FE0E41EA-15C8-4C96-84B8-F9BBB96B5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FC9420E4-C446-725F-3F54-DBCC49086F63}"/>
              </a:ext>
            </a:extLst>
          </p:cNvPr>
          <p:cNvSpPr>
            <a:spLocks noGrp="1"/>
          </p:cNvSpPr>
          <p:nvPr>
            <p:ph type="subTitle" idx="1"/>
          </p:nvPr>
        </p:nvSpPr>
        <p:spPr>
          <a:xfrm>
            <a:off x="5048452" y="1280160"/>
            <a:ext cx="6508325" cy="2720211"/>
          </a:xfrm>
        </p:spPr>
        <p:txBody>
          <a:bodyPr vert="horz" lIns="91440" tIns="45720" rIns="91440" bIns="45720" rtlCol="0">
            <a:normAutofit/>
          </a:bodyPr>
          <a:lstStyle/>
          <a:p>
            <a:pPr>
              <a:lnSpc>
                <a:spcPct val="90000"/>
              </a:lnSpc>
              <a:buFont typeface="Wingdings 3" charset="2"/>
              <a:buChar char=""/>
            </a:pPr>
            <a:r>
              <a:rPr lang="en-US" sz="1200" cap="none" dirty="0">
                <a:solidFill>
                  <a:schemeClr val="bg1"/>
                </a:solidFill>
                <a:effectLst/>
              </a:rPr>
              <a:t>     Random forest is a popular machine-learning algorithm used for both       classification and regression tasks</a:t>
            </a:r>
          </a:p>
          <a:p>
            <a:pPr>
              <a:lnSpc>
                <a:spcPct val="90000"/>
              </a:lnSpc>
              <a:buFont typeface="Wingdings 3" charset="2"/>
              <a:buChar char=""/>
            </a:pPr>
            <a:r>
              <a:rPr lang="en-US" sz="1200" cap="none" dirty="0">
                <a:solidFill>
                  <a:schemeClr val="bg1"/>
                </a:solidFill>
                <a:effectLst/>
              </a:rPr>
              <a:t>      It's an ensemble learning method, meaning it builds multiple decision trees</a:t>
            </a:r>
          </a:p>
          <a:p>
            <a:pPr marL="342900" indent="-342900">
              <a:lnSpc>
                <a:spcPct val="90000"/>
              </a:lnSpc>
              <a:buFont typeface="Wingdings 3" charset="2"/>
              <a:buChar char=""/>
            </a:pPr>
            <a:r>
              <a:rPr lang="en-US" sz="1200" cap="none" dirty="0">
                <a:solidFill>
                  <a:schemeClr val="bg1"/>
                </a:solidFill>
              </a:rPr>
              <a:t>Import </a:t>
            </a:r>
            <a:r>
              <a:rPr lang="en-US" sz="1200" cap="none" dirty="0" err="1">
                <a:solidFill>
                  <a:schemeClr val="bg1"/>
                </a:solidFill>
              </a:rPr>
              <a:t>randomforestclassifire</a:t>
            </a:r>
            <a:r>
              <a:rPr lang="en-US" sz="1200" cap="none" dirty="0">
                <a:solidFill>
                  <a:schemeClr val="bg1"/>
                </a:solidFill>
              </a:rPr>
              <a:t> library. </a:t>
            </a:r>
          </a:p>
          <a:p>
            <a:pPr marL="342900" indent="-342900">
              <a:lnSpc>
                <a:spcPct val="90000"/>
              </a:lnSpc>
              <a:buFont typeface="Wingdings 3" charset="2"/>
              <a:buChar char=""/>
            </a:pPr>
            <a:r>
              <a:rPr lang="en-US" sz="1200" cap="none" dirty="0">
                <a:solidFill>
                  <a:schemeClr val="bg1"/>
                </a:solidFill>
              </a:rPr>
              <a:t>Build a model using train data with x as independent and y as the target variable.</a:t>
            </a:r>
          </a:p>
          <a:p>
            <a:pPr marL="342900" indent="-342900">
              <a:lnSpc>
                <a:spcPct val="90000"/>
              </a:lnSpc>
              <a:buFont typeface="Wingdings 3" charset="2"/>
              <a:buChar char=""/>
            </a:pPr>
            <a:r>
              <a:rPr lang="en-US" sz="1200" cap="none" dirty="0">
                <a:solidFill>
                  <a:schemeClr val="bg1"/>
                </a:solidFill>
              </a:rPr>
              <a:t> Then, import the test data set similar to the train data set and predict the model.</a:t>
            </a:r>
          </a:p>
          <a:p>
            <a:pPr marL="342900" indent="-342900">
              <a:lnSpc>
                <a:spcPct val="90000"/>
              </a:lnSpc>
              <a:buFont typeface="Wingdings 3" charset="2"/>
              <a:buChar char=""/>
            </a:pPr>
            <a:r>
              <a:rPr lang="en-US" sz="1200" cap="none" dirty="0">
                <a:solidFill>
                  <a:schemeClr val="bg1"/>
                </a:solidFill>
              </a:rPr>
              <a:t>"We were able to achieve 99% accuracy using the model evaluation tool accuracy score."</a:t>
            </a:r>
          </a:p>
          <a:p>
            <a:pPr>
              <a:lnSpc>
                <a:spcPct val="90000"/>
              </a:lnSpc>
            </a:pPr>
            <a:endParaRPr lang="en-US" sz="1100" cap="none" dirty="0">
              <a:solidFill>
                <a:schemeClr val="bg1"/>
              </a:solidFill>
              <a:effectLst/>
            </a:endParaRPr>
          </a:p>
          <a:p>
            <a:pPr>
              <a:lnSpc>
                <a:spcPct val="90000"/>
              </a:lnSpc>
              <a:buFont typeface="Wingdings 3" charset="2"/>
              <a:buChar char=""/>
            </a:pPr>
            <a:endParaRPr lang="en-US" sz="1100" dirty="0">
              <a:solidFill>
                <a:schemeClr val="bg1"/>
              </a:solidFill>
            </a:endParaRPr>
          </a:p>
        </p:txBody>
      </p:sp>
      <p:pic>
        <p:nvPicPr>
          <p:cNvPr id="5" name="Picture 4" descr="A screenshot of a computer">
            <a:extLst>
              <a:ext uri="{FF2B5EF4-FFF2-40B4-BE49-F238E27FC236}">
                <a16:creationId xmlns:a16="http://schemas.microsoft.com/office/drawing/2014/main" id="{22C31DFA-7A07-4CCE-729B-F968D1F6D077}"/>
              </a:ext>
            </a:extLst>
          </p:cNvPr>
          <p:cNvPicPr>
            <a:picLocks noChangeAspect="1"/>
          </p:cNvPicPr>
          <p:nvPr/>
        </p:nvPicPr>
        <p:blipFill>
          <a:blip r:embed="rId7"/>
          <a:stretch>
            <a:fillRect/>
          </a:stretch>
        </p:blipFill>
        <p:spPr>
          <a:xfrm>
            <a:off x="4645040" y="4000371"/>
            <a:ext cx="7248340" cy="2464436"/>
          </a:xfrm>
          <a:prstGeom prst="rect">
            <a:avLst/>
          </a:prstGeom>
          <a:effectLst/>
        </p:spPr>
      </p:pic>
    </p:spTree>
    <p:extLst>
      <p:ext uri="{BB962C8B-B14F-4D97-AF65-F5344CB8AC3E}">
        <p14:creationId xmlns:p14="http://schemas.microsoft.com/office/powerpoint/2010/main" val="1408191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6" name="Picture 15">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EB07F854-6280-4D61-62FD-A1500BB64AFA}"/>
              </a:ext>
            </a:extLst>
          </p:cNvPr>
          <p:cNvSpPr>
            <a:spLocks noGrp="1"/>
          </p:cNvSpPr>
          <p:nvPr>
            <p:ph type="ctrTitle"/>
          </p:nvPr>
        </p:nvSpPr>
        <p:spPr>
          <a:xfrm>
            <a:off x="635223" y="629266"/>
            <a:ext cx="3116690" cy="5594554"/>
          </a:xfrm>
        </p:spPr>
        <p:txBody>
          <a:bodyPr vert="horz" lIns="91440" tIns="45720" rIns="91440" bIns="45720" rtlCol="0" anchor="ctr">
            <a:normAutofit/>
          </a:bodyPr>
          <a:lstStyle/>
          <a:p>
            <a:r>
              <a:rPr lang="en-US" sz="2600">
                <a:effectLst/>
              </a:rPr>
              <a:t>AdaBoostClassifier</a:t>
            </a:r>
            <a:endParaRPr lang="en-US" sz="2600"/>
          </a:p>
        </p:txBody>
      </p:sp>
      <p:sp>
        <p:nvSpPr>
          <p:cNvPr id="22" name="Freeform 7">
            <a:extLst>
              <a:ext uri="{FF2B5EF4-FFF2-40B4-BE49-F238E27FC236}">
                <a16:creationId xmlns:a16="http://schemas.microsoft.com/office/drawing/2014/main" id="{AD488FAE-8A33-44D2-922D-E1A7E147D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4" name="Rectangle 23">
            <a:extLst>
              <a:ext uri="{FF2B5EF4-FFF2-40B4-BE49-F238E27FC236}">
                <a16:creationId xmlns:a16="http://schemas.microsoft.com/office/drawing/2014/main" id="{D1A684E7-FC3D-4F0E-9F70-C69B3BEFCA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5">
            <a:extLst>
              <a:ext uri="{FF2B5EF4-FFF2-40B4-BE49-F238E27FC236}">
                <a16:creationId xmlns:a16="http://schemas.microsoft.com/office/drawing/2014/main" id="{E284F65F-D81D-4196-A4FB-F1C7EAC55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IN"/>
          </a:p>
        </p:txBody>
      </p:sp>
      <p:sp>
        <p:nvSpPr>
          <p:cNvPr id="28" name="Rectangle 27">
            <a:extLst>
              <a:ext uri="{FF2B5EF4-FFF2-40B4-BE49-F238E27FC236}">
                <a16:creationId xmlns:a16="http://schemas.microsoft.com/office/drawing/2014/main" id="{FE0E41EA-15C8-4C96-84B8-F9BBB96B5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FA1CCE5B-247A-F417-C9DE-D9014AB5367E}"/>
              </a:ext>
            </a:extLst>
          </p:cNvPr>
          <p:cNvSpPr>
            <a:spLocks noGrp="1"/>
          </p:cNvSpPr>
          <p:nvPr>
            <p:ph type="subTitle" idx="1"/>
          </p:nvPr>
        </p:nvSpPr>
        <p:spPr>
          <a:xfrm>
            <a:off x="5048452" y="1410458"/>
            <a:ext cx="6495847" cy="2589913"/>
          </a:xfrm>
        </p:spPr>
        <p:txBody>
          <a:bodyPr vert="horz" lIns="91440" tIns="45720" rIns="91440" bIns="45720" rtlCol="0">
            <a:normAutofit/>
          </a:bodyPr>
          <a:lstStyle/>
          <a:p>
            <a:pPr>
              <a:lnSpc>
                <a:spcPct val="90000"/>
              </a:lnSpc>
              <a:buFont typeface="Wingdings 3" charset="2"/>
              <a:buChar char=""/>
            </a:pPr>
            <a:r>
              <a:rPr lang="en-US" sz="1400" cap="none" dirty="0" err="1">
                <a:solidFill>
                  <a:schemeClr val="bg1"/>
                </a:solidFill>
                <a:effectLst/>
              </a:rPr>
              <a:t>Adaboostclassifier</a:t>
            </a:r>
            <a:r>
              <a:rPr lang="en-US" sz="1400" cap="none" dirty="0">
                <a:solidFill>
                  <a:schemeClr val="bg1"/>
                </a:solidFill>
                <a:effectLst/>
              </a:rPr>
              <a:t> is a popular ensemble learning algorithm used for classification tasks. It stands for adaptive boosting and works by combining multiple weak learners (typically decision trees) to create a strong classifier</a:t>
            </a:r>
            <a:r>
              <a:rPr lang="en-US" sz="1400" dirty="0">
                <a:solidFill>
                  <a:schemeClr val="bg1"/>
                </a:solidFill>
                <a:effectLst/>
              </a:rPr>
              <a:t>. </a:t>
            </a:r>
          </a:p>
          <a:p>
            <a:pPr marL="342900" indent="-342900">
              <a:lnSpc>
                <a:spcPct val="90000"/>
              </a:lnSpc>
              <a:buFont typeface="Wingdings 3" charset="2"/>
              <a:buChar char=""/>
            </a:pPr>
            <a:r>
              <a:rPr lang="en-US" sz="1400" cap="none" dirty="0">
                <a:solidFill>
                  <a:schemeClr val="bg1"/>
                </a:solidFill>
              </a:rPr>
              <a:t>Build a model using train data with x as independent and y as the target variable.</a:t>
            </a:r>
          </a:p>
          <a:p>
            <a:pPr marL="342900" indent="-342900">
              <a:lnSpc>
                <a:spcPct val="90000"/>
              </a:lnSpc>
              <a:buFont typeface="Wingdings 3" charset="2"/>
              <a:buChar char=""/>
            </a:pPr>
            <a:r>
              <a:rPr lang="en-US" sz="1400" cap="none" dirty="0">
                <a:solidFill>
                  <a:schemeClr val="bg1"/>
                </a:solidFill>
              </a:rPr>
              <a:t> Then, import the test data set similar to the train data set and predict the model.</a:t>
            </a:r>
          </a:p>
          <a:p>
            <a:pPr marL="342900" indent="-342900">
              <a:lnSpc>
                <a:spcPct val="90000"/>
              </a:lnSpc>
              <a:buFont typeface="Wingdings 3" charset="2"/>
              <a:buChar char=""/>
            </a:pPr>
            <a:r>
              <a:rPr lang="en-US" sz="1400" cap="none" dirty="0">
                <a:solidFill>
                  <a:schemeClr val="bg1"/>
                </a:solidFill>
              </a:rPr>
              <a:t>"We were able to achieve 98% accuracy using the model evaluation tool accuracy score."</a:t>
            </a:r>
          </a:p>
          <a:p>
            <a:pPr>
              <a:lnSpc>
                <a:spcPct val="90000"/>
              </a:lnSpc>
              <a:buFont typeface="Wingdings 3" charset="2"/>
              <a:buChar char=""/>
            </a:pPr>
            <a:endParaRPr lang="en-US" sz="1400" dirty="0">
              <a:solidFill>
                <a:schemeClr val="bg1"/>
              </a:solidFill>
              <a:effectLst/>
            </a:endParaRPr>
          </a:p>
          <a:p>
            <a:pPr>
              <a:lnSpc>
                <a:spcPct val="90000"/>
              </a:lnSpc>
              <a:buFont typeface="Wingdings 3" charset="2"/>
              <a:buChar char=""/>
            </a:pPr>
            <a:endParaRPr lang="en-US" sz="1400"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028BF2A3-DB71-7AE8-A2A4-9DBBE224E687}"/>
              </a:ext>
            </a:extLst>
          </p:cNvPr>
          <p:cNvPicPr>
            <a:picLocks noChangeAspect="1"/>
          </p:cNvPicPr>
          <p:nvPr/>
        </p:nvPicPr>
        <p:blipFill>
          <a:blip r:embed="rId7"/>
          <a:stretch>
            <a:fillRect/>
          </a:stretch>
        </p:blipFill>
        <p:spPr>
          <a:xfrm>
            <a:off x="5048452" y="4267831"/>
            <a:ext cx="6495847" cy="1948754"/>
          </a:xfrm>
          <a:prstGeom prst="rect">
            <a:avLst/>
          </a:prstGeom>
          <a:effectLst/>
        </p:spPr>
      </p:pic>
      <p:sp>
        <p:nvSpPr>
          <p:cNvPr id="6" name="Flowchart: Process 5">
            <a:extLst>
              <a:ext uri="{FF2B5EF4-FFF2-40B4-BE49-F238E27FC236}">
                <a16:creationId xmlns:a16="http://schemas.microsoft.com/office/drawing/2014/main" id="{CDAC9820-51F2-EDAC-FB10-AC8DB584D093}"/>
              </a:ext>
            </a:extLst>
          </p:cNvPr>
          <p:cNvSpPr/>
          <p:nvPr/>
        </p:nvSpPr>
        <p:spPr>
          <a:xfrm>
            <a:off x="6496050" y="4267831"/>
            <a:ext cx="1085850" cy="227969"/>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Flowchart: Process 6">
            <a:extLst>
              <a:ext uri="{FF2B5EF4-FFF2-40B4-BE49-F238E27FC236}">
                <a16:creationId xmlns:a16="http://schemas.microsoft.com/office/drawing/2014/main" id="{7CF0FF8B-D07A-C218-E541-72EC2844F950}"/>
              </a:ext>
            </a:extLst>
          </p:cNvPr>
          <p:cNvSpPr/>
          <p:nvPr/>
        </p:nvSpPr>
        <p:spPr>
          <a:xfrm>
            <a:off x="5048452" y="5779008"/>
            <a:ext cx="1806448" cy="437577"/>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6C76C0B2-083C-F97B-8BF0-9DABF5C195A0}"/>
              </a:ext>
            </a:extLst>
          </p:cNvPr>
          <p:cNvCxnSpPr/>
          <p:nvPr/>
        </p:nvCxnSpPr>
        <p:spPr>
          <a:xfrm flipV="1">
            <a:off x="6096000" y="4169664"/>
            <a:ext cx="2654808" cy="7223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AD3FD5F1-AB11-2621-AED4-ED505606DF59}"/>
              </a:ext>
            </a:extLst>
          </p:cNvPr>
          <p:cNvSpPr txBox="1"/>
          <p:nvPr/>
        </p:nvSpPr>
        <p:spPr>
          <a:xfrm>
            <a:off x="8750808" y="3951746"/>
            <a:ext cx="1764792" cy="369332"/>
          </a:xfrm>
          <a:prstGeom prst="rect">
            <a:avLst/>
          </a:prstGeom>
          <a:noFill/>
        </p:spPr>
        <p:txBody>
          <a:bodyPr wrap="square" rtlCol="0">
            <a:spAutoFit/>
          </a:bodyPr>
          <a:lstStyle/>
          <a:p>
            <a:r>
              <a:rPr lang="en-US" dirty="0">
                <a:solidFill>
                  <a:schemeClr val="bg1"/>
                </a:solidFill>
              </a:rPr>
              <a:t>Train Dataset</a:t>
            </a:r>
            <a:endParaRPr lang="en-IN" dirty="0">
              <a:solidFill>
                <a:schemeClr val="bg1"/>
              </a:solidFill>
            </a:endParaRPr>
          </a:p>
        </p:txBody>
      </p:sp>
      <p:sp>
        <p:nvSpPr>
          <p:cNvPr id="13" name="TextBox 12">
            <a:extLst>
              <a:ext uri="{FF2B5EF4-FFF2-40B4-BE49-F238E27FC236}">
                <a16:creationId xmlns:a16="http://schemas.microsoft.com/office/drawing/2014/main" id="{D141D157-DE24-E737-0B44-49E4D263971D}"/>
              </a:ext>
            </a:extLst>
          </p:cNvPr>
          <p:cNvSpPr txBox="1"/>
          <p:nvPr/>
        </p:nvSpPr>
        <p:spPr>
          <a:xfrm>
            <a:off x="7512304" y="5415905"/>
            <a:ext cx="1806447" cy="369332"/>
          </a:xfrm>
          <a:prstGeom prst="rect">
            <a:avLst/>
          </a:prstGeom>
          <a:noFill/>
        </p:spPr>
        <p:txBody>
          <a:bodyPr wrap="square" rtlCol="0">
            <a:spAutoFit/>
          </a:bodyPr>
          <a:lstStyle/>
          <a:p>
            <a:r>
              <a:rPr lang="en-US" dirty="0">
                <a:solidFill>
                  <a:schemeClr val="bg1"/>
                </a:solidFill>
              </a:rPr>
              <a:t>Test Dataset</a:t>
            </a:r>
            <a:endParaRPr lang="en-IN" dirty="0">
              <a:solidFill>
                <a:schemeClr val="bg1"/>
              </a:solidFill>
            </a:endParaRPr>
          </a:p>
        </p:txBody>
      </p:sp>
      <p:cxnSp>
        <p:nvCxnSpPr>
          <p:cNvPr id="17" name="Straight Arrow Connector 16">
            <a:extLst>
              <a:ext uri="{FF2B5EF4-FFF2-40B4-BE49-F238E27FC236}">
                <a16:creationId xmlns:a16="http://schemas.microsoft.com/office/drawing/2014/main" id="{FB82DEE6-531D-1712-3B97-913C06288631}"/>
              </a:ext>
            </a:extLst>
          </p:cNvPr>
          <p:cNvCxnSpPr/>
          <p:nvPr/>
        </p:nvCxnSpPr>
        <p:spPr>
          <a:xfrm>
            <a:off x="6828733" y="5600571"/>
            <a:ext cx="5946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7751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16"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IN"/>
          </a:p>
        </p:txBody>
      </p:sp>
      <p:sp>
        <p:nvSpPr>
          <p:cNvPr id="2" name="Title 1">
            <a:extLst>
              <a:ext uri="{FF2B5EF4-FFF2-40B4-BE49-F238E27FC236}">
                <a16:creationId xmlns:a16="http://schemas.microsoft.com/office/drawing/2014/main" id="{74F09A47-A900-E59C-915A-2C060681406A}"/>
              </a:ext>
            </a:extLst>
          </p:cNvPr>
          <p:cNvSpPr>
            <a:spLocks noGrp="1"/>
          </p:cNvSpPr>
          <p:nvPr>
            <p:ph type="ctrTitle"/>
          </p:nvPr>
        </p:nvSpPr>
        <p:spPr>
          <a:xfrm>
            <a:off x="636916" y="4854346"/>
            <a:ext cx="9149350" cy="868026"/>
          </a:xfrm>
        </p:spPr>
        <p:txBody>
          <a:bodyPr>
            <a:normAutofit/>
          </a:bodyPr>
          <a:lstStyle/>
          <a:p>
            <a:r>
              <a:rPr lang="en-US" sz="4800"/>
              <a:t>Conclusion</a:t>
            </a:r>
            <a:endParaRPr lang="en-IN" sz="4800"/>
          </a:p>
        </p:txBody>
      </p:sp>
      <p:sp>
        <p:nvSpPr>
          <p:cNvPr id="3" name="Subtitle 2">
            <a:extLst>
              <a:ext uri="{FF2B5EF4-FFF2-40B4-BE49-F238E27FC236}">
                <a16:creationId xmlns:a16="http://schemas.microsoft.com/office/drawing/2014/main" id="{B7C48F48-7E0E-9EB8-A0E7-4ECB7F84F966}"/>
              </a:ext>
            </a:extLst>
          </p:cNvPr>
          <p:cNvSpPr>
            <a:spLocks noGrp="1"/>
          </p:cNvSpPr>
          <p:nvPr>
            <p:ph type="subTitle" idx="1"/>
          </p:nvPr>
        </p:nvSpPr>
        <p:spPr>
          <a:xfrm>
            <a:off x="636916" y="5722374"/>
            <a:ext cx="9149349" cy="487924"/>
          </a:xfrm>
        </p:spPr>
        <p:txBody>
          <a:bodyPr>
            <a:normAutofit/>
          </a:bodyPr>
          <a:lstStyle/>
          <a:p>
            <a:pPr>
              <a:lnSpc>
                <a:spcPct val="90000"/>
              </a:lnSpc>
            </a:pPr>
            <a:r>
              <a:rPr lang="en-US" sz="1400" cap="none" dirty="0"/>
              <a:t>Our models achieve almost 99% accuracy in logical regression, decision trees, and random forests. This means that our models are trained with 99% accuracy</a:t>
            </a:r>
            <a:r>
              <a:rPr lang="en-US" sz="1400" dirty="0"/>
              <a:t>.</a:t>
            </a:r>
            <a:endParaRPr lang="en-IN" sz="1400" dirty="0"/>
          </a:p>
        </p:txBody>
      </p:sp>
      <p:pic>
        <p:nvPicPr>
          <p:cNvPr id="7" name="Graphic 6" descr="Gavel">
            <a:extLst>
              <a:ext uri="{FF2B5EF4-FFF2-40B4-BE49-F238E27FC236}">
                <a16:creationId xmlns:a16="http://schemas.microsoft.com/office/drawing/2014/main" id="{62D83082-DE3F-7F64-037E-B494A092AB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458" y="640081"/>
            <a:ext cx="3291844" cy="3291844"/>
          </a:xfrm>
          <a:prstGeom prst="rect">
            <a:avLst/>
          </a:prstGeom>
          <a:effectLst/>
        </p:spPr>
      </p:pic>
      <p:sp>
        <p:nvSpPr>
          <p:cNvPr id="4" name="TextBox 3">
            <a:extLst>
              <a:ext uri="{FF2B5EF4-FFF2-40B4-BE49-F238E27FC236}">
                <a16:creationId xmlns:a16="http://schemas.microsoft.com/office/drawing/2014/main" id="{AF189910-874E-ED6B-7119-166375230B9A}"/>
              </a:ext>
            </a:extLst>
          </p:cNvPr>
          <p:cNvSpPr txBox="1"/>
          <p:nvPr/>
        </p:nvSpPr>
        <p:spPr>
          <a:xfrm>
            <a:off x="10263674" y="6359525"/>
            <a:ext cx="2687216" cy="374805"/>
          </a:xfrm>
          <a:prstGeom prst="rect">
            <a:avLst/>
          </a:prstGeom>
          <a:noFill/>
        </p:spPr>
        <p:txBody>
          <a:bodyPr wrap="square" rtlCol="0">
            <a:spAutoFit/>
          </a:bodyPr>
          <a:lstStyle/>
          <a:p>
            <a:r>
              <a:rPr lang="en-US" dirty="0"/>
              <a:t>-Prerak Pandya</a:t>
            </a:r>
            <a:endParaRPr lang="en-IN" dirty="0"/>
          </a:p>
        </p:txBody>
      </p:sp>
    </p:spTree>
    <p:extLst>
      <p:ext uri="{BB962C8B-B14F-4D97-AF65-F5344CB8AC3E}">
        <p14:creationId xmlns:p14="http://schemas.microsoft.com/office/powerpoint/2010/main" val="3178240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6" name="Freeform 7">
            <a:extLst>
              <a:ext uri="{FF2B5EF4-FFF2-40B4-BE49-F238E27FC236}">
                <a16:creationId xmlns:a16="http://schemas.microsoft.com/office/drawing/2014/main" id="{0A01F2A2-AEDD-47DC-AFB5-B97CEB9A5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6C7DFC4-287C-4C9A-3E2F-AAFE838059CA}"/>
              </a:ext>
            </a:extLst>
          </p:cNvPr>
          <p:cNvSpPr>
            <a:spLocks noGrp="1"/>
          </p:cNvSpPr>
          <p:nvPr>
            <p:ph type="title"/>
          </p:nvPr>
        </p:nvSpPr>
        <p:spPr>
          <a:xfrm>
            <a:off x="648930" y="629267"/>
            <a:ext cx="9252154" cy="1016654"/>
          </a:xfrm>
        </p:spPr>
        <p:txBody>
          <a:bodyPr vert="horz" lIns="91440" tIns="45720" rIns="91440" bIns="45720" rtlCol="0" anchor="t">
            <a:normAutofit/>
          </a:bodyPr>
          <a:lstStyle/>
          <a:p>
            <a:r>
              <a:rPr lang="en-US" dirty="0"/>
              <a:t>Dataset Overview:</a:t>
            </a:r>
          </a:p>
        </p:txBody>
      </p:sp>
      <p:sp>
        <p:nvSpPr>
          <p:cNvPr id="31" name="Rectangle 30">
            <a:extLst>
              <a:ext uri="{FF2B5EF4-FFF2-40B4-BE49-F238E27FC236}">
                <a16:creationId xmlns:a16="http://schemas.microsoft.com/office/drawing/2014/main" id="{DB5AF5F3-AD0A-4EFA-854A-47C780F26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5">
            <a:extLst>
              <a:ext uri="{FF2B5EF4-FFF2-40B4-BE49-F238E27FC236}">
                <a16:creationId xmlns:a16="http://schemas.microsoft.com/office/drawing/2014/main" id="{1E3D6D6C-E192-4135-B1DB-17C71EEBC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IN"/>
          </a:p>
        </p:txBody>
      </p:sp>
      <p:sp>
        <p:nvSpPr>
          <p:cNvPr id="8" name="TextBox 7">
            <a:extLst>
              <a:ext uri="{FF2B5EF4-FFF2-40B4-BE49-F238E27FC236}">
                <a16:creationId xmlns:a16="http://schemas.microsoft.com/office/drawing/2014/main" id="{9C5A4BAE-9CBA-4D7F-CBC6-D8F0B5F93D05}"/>
              </a:ext>
            </a:extLst>
          </p:cNvPr>
          <p:cNvSpPr txBox="1"/>
          <p:nvPr/>
        </p:nvSpPr>
        <p:spPr>
          <a:xfrm>
            <a:off x="101765" y="1633756"/>
            <a:ext cx="7627953" cy="5736896"/>
          </a:xfrm>
          <a:prstGeom prst="rect">
            <a:avLst/>
          </a:prstGeom>
        </p:spPr>
        <p:txBody>
          <a:bodyPr vert="horz" lIns="91440" tIns="45720" rIns="91440" bIns="45720" rtlCol="0">
            <a:normAutofit fontScale="47500" lnSpcReduction="20000"/>
          </a:bodyPr>
          <a:lstStyle/>
          <a:p>
            <a:pPr>
              <a:lnSpc>
                <a:spcPct val="90000"/>
              </a:lnSpc>
              <a:spcBef>
                <a:spcPts val="1000"/>
              </a:spcBef>
              <a:buClr>
                <a:schemeClr val="accent1"/>
              </a:buClr>
              <a:buSzPct val="80000"/>
              <a:buFont typeface="Wingdings 3" charset="2"/>
              <a:buChar char=""/>
            </a:pPr>
            <a:endParaRPr lang="en-US" sz="500" dirty="0">
              <a:solidFill>
                <a:schemeClr val="bg1"/>
              </a:solidFill>
              <a:latin typeface="+mj-lt"/>
              <a:ea typeface="+mj-ea"/>
              <a:cs typeface="+mj-cs"/>
            </a:endParaRPr>
          </a:p>
          <a:p>
            <a:pPr>
              <a:lnSpc>
                <a:spcPct val="90000"/>
              </a:lnSpc>
              <a:spcBef>
                <a:spcPts val="1000"/>
              </a:spcBef>
              <a:buClr>
                <a:schemeClr val="accent1"/>
              </a:buClr>
              <a:buSzPct val="80000"/>
              <a:buFont typeface="Wingdings 3" charset="2"/>
              <a:buChar char=""/>
            </a:pPr>
            <a:r>
              <a:rPr lang="en-US" sz="2500" dirty="0">
                <a:solidFill>
                  <a:schemeClr val="bg1"/>
                </a:solidFill>
                <a:latin typeface="+mj-lt"/>
                <a:ea typeface="+mj-ea"/>
                <a:cs typeface="+mj-cs"/>
              </a:rPr>
              <a:t> </a:t>
            </a:r>
            <a:r>
              <a:rPr lang="en-US" sz="2500" b="1" dirty="0">
                <a:solidFill>
                  <a:schemeClr val="bg1"/>
                </a:solidFill>
                <a:latin typeface="+mj-lt"/>
                <a:ea typeface="+mj-ea"/>
                <a:cs typeface="+mj-cs"/>
              </a:rPr>
              <a:t>ID: Unique identifier for each record.</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Gender: Gender of the applicant.</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Has a car: Indicates whether the applicant owns a car (binary: 0 or 1).</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Has a property: Indicates whether the applicant owns a property (binary: 0 or 1).</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Children count the number of children the applicant has.</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Income: Income of the applicant.</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Employment status: Employment status of the applicant.</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Education level: Highest education level attained by the applicant.</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Marital status: Marital status of the applicant.</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Dwelling: The type of dwelling the applicant resides in.</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Age: Age of the applicant.</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Employment length: Duration of the applicant's current employment.</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Has a Mobile phone: Indicates whether the applicant has a mobile phone (binary: 0 or 1).</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Has a work phone: Indicates whether the applicant has a work phone (binary: 0 or 1).</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Has a phone: Indicates whether the applicant has any phone (binary: 0 or 1).</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Has an email: Indicates whether the applicant has an email (binary: 0 or 1).</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Job title: Title or position of the applicant's job.</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Family member count: Number of family members.</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Account age: Age of the applicant's account.</a:t>
            </a:r>
          </a:p>
          <a:p>
            <a:pPr>
              <a:lnSpc>
                <a:spcPct val="90000"/>
              </a:lnSpc>
              <a:spcBef>
                <a:spcPts val="1000"/>
              </a:spcBef>
              <a:buClr>
                <a:schemeClr val="accent1"/>
              </a:buClr>
              <a:buSzPct val="80000"/>
              <a:buFont typeface="Wingdings 3" charset="2"/>
              <a:buChar char=""/>
            </a:pPr>
            <a:r>
              <a:rPr lang="en-US" sz="2500" b="1" dirty="0">
                <a:solidFill>
                  <a:schemeClr val="bg1"/>
                </a:solidFill>
                <a:latin typeface="+mj-lt"/>
                <a:ea typeface="+mj-ea"/>
                <a:cs typeface="+mj-cs"/>
              </a:rPr>
              <a:t> Is high risk (Target Variable) : Whether the applicant is considered high risk </a:t>
            </a:r>
            <a:r>
              <a:rPr lang="en-US" sz="2500" b="1" u="sng" dirty="0">
                <a:solidFill>
                  <a:schemeClr val="bg1"/>
                </a:solidFill>
                <a:latin typeface="+mj-lt"/>
                <a:ea typeface="+mj-ea"/>
                <a:cs typeface="+mj-cs"/>
              </a:rPr>
              <a:t>(0 for no, 1 for yes).</a:t>
            </a:r>
          </a:p>
        </p:txBody>
      </p:sp>
      <p:pic>
        <p:nvPicPr>
          <p:cNvPr id="18" name="Picture 17" descr="A screenshot of a computer&#10;&#10;Description automatically generated">
            <a:extLst>
              <a:ext uri="{FF2B5EF4-FFF2-40B4-BE49-F238E27FC236}">
                <a16:creationId xmlns:a16="http://schemas.microsoft.com/office/drawing/2014/main" id="{858D2B57-8313-D4AF-5BD1-939CC1E5B449}"/>
              </a:ext>
            </a:extLst>
          </p:cNvPr>
          <p:cNvPicPr>
            <a:picLocks noChangeAspect="1"/>
          </p:cNvPicPr>
          <p:nvPr/>
        </p:nvPicPr>
        <p:blipFill>
          <a:blip r:embed="rId3"/>
          <a:stretch>
            <a:fillRect/>
          </a:stretch>
        </p:blipFill>
        <p:spPr>
          <a:xfrm>
            <a:off x="6091916" y="3350295"/>
            <a:ext cx="5451627" cy="2057989"/>
          </a:xfrm>
          <a:prstGeom prst="rect">
            <a:avLst/>
          </a:prstGeom>
          <a:effectLst/>
        </p:spPr>
      </p:pic>
    </p:spTree>
    <p:extLst>
      <p:ext uri="{BB962C8B-B14F-4D97-AF65-F5344CB8AC3E}">
        <p14:creationId xmlns:p14="http://schemas.microsoft.com/office/powerpoint/2010/main" val="2736040088"/>
      </p:ext>
    </p:extLst>
  </p:cSld>
  <p:clrMapOvr>
    <a:masterClrMapping/>
  </p:clrMapOvr>
  <p:transition spd="slow" advTm="25178">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2000"/>
                <a:hueMod val="96000"/>
                <a:satMod val="128000"/>
                <a:lumMod val="114000"/>
              </a:schemeClr>
            </a:gs>
            <a:gs pos="100000">
              <a:schemeClr val="bg1">
                <a:shade val="62000"/>
                <a:hueMod val="100000"/>
                <a:satMod val="13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6" name="Picture 15">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5" name="Picture 4" descr="Arrows pointing right while one points left">
            <a:extLst>
              <a:ext uri="{FF2B5EF4-FFF2-40B4-BE49-F238E27FC236}">
                <a16:creationId xmlns:a16="http://schemas.microsoft.com/office/drawing/2014/main" id="{CB6418FA-8EC2-DC9E-7DB4-289FBD009D98}"/>
              </a:ext>
            </a:extLst>
          </p:cNvPr>
          <p:cNvPicPr>
            <a:picLocks noChangeAspect="1"/>
          </p:cNvPicPr>
          <p:nvPr/>
        </p:nvPicPr>
        <p:blipFill rotWithShape="1">
          <a:blip r:embed="rId6">
            <a:alphaModFix amt="25000"/>
            <a:grayscl/>
          </a:blip>
          <a:srcRect t="8246" b="7484"/>
          <a:stretch/>
        </p:blipFill>
        <p:spPr>
          <a:xfrm>
            <a:off x="-1810620" y="-510620"/>
            <a:ext cx="12191980" cy="6857990"/>
          </a:xfrm>
          <a:prstGeom prst="rect">
            <a:avLst/>
          </a:prstGeom>
        </p:spPr>
      </p:pic>
      <p:sp>
        <p:nvSpPr>
          <p:cNvPr id="2" name="Title 1">
            <a:extLst>
              <a:ext uri="{FF2B5EF4-FFF2-40B4-BE49-F238E27FC236}">
                <a16:creationId xmlns:a16="http://schemas.microsoft.com/office/drawing/2014/main" id="{C7EECADC-15F1-F4C3-9DAC-599616AC37F4}"/>
              </a:ext>
            </a:extLst>
          </p:cNvPr>
          <p:cNvSpPr>
            <a:spLocks noGrp="1"/>
          </p:cNvSpPr>
          <p:nvPr>
            <p:ph type="ctrTitle"/>
          </p:nvPr>
        </p:nvSpPr>
        <p:spPr>
          <a:xfrm>
            <a:off x="646111" y="452718"/>
            <a:ext cx="9404723" cy="1400530"/>
          </a:xfrm>
        </p:spPr>
        <p:txBody>
          <a:bodyPr vert="horz" lIns="91440" tIns="45720" rIns="91440" bIns="45720" rtlCol="0" anchor="t">
            <a:normAutofit/>
          </a:bodyPr>
          <a:lstStyle/>
          <a:p>
            <a:r>
              <a:rPr lang="en-US" sz="4200"/>
              <a:t>Steps to solve Problem</a:t>
            </a:r>
          </a:p>
        </p:txBody>
      </p:sp>
      <p:sp>
        <p:nvSpPr>
          <p:cNvPr id="22" name="Rectangle 21">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A2D8CE74-3A90-5AD7-1FC2-0C83CC995178}"/>
              </a:ext>
            </a:extLst>
          </p:cNvPr>
          <p:cNvSpPr>
            <a:spLocks noGrp="1"/>
          </p:cNvSpPr>
          <p:nvPr>
            <p:ph type="subTitle" idx="1"/>
          </p:nvPr>
        </p:nvSpPr>
        <p:spPr>
          <a:xfrm>
            <a:off x="1103312" y="2052918"/>
            <a:ext cx="8946541" cy="4195481"/>
          </a:xfrm>
        </p:spPr>
        <p:txBody>
          <a:bodyPr vert="horz" lIns="91440" tIns="45720" rIns="91440" bIns="45720" rtlCol="0">
            <a:normAutofit/>
          </a:bodyPr>
          <a:lstStyle/>
          <a:p>
            <a:pPr>
              <a:buFont typeface="Wingdings 3" charset="2"/>
              <a:buChar char=""/>
            </a:pPr>
            <a:r>
              <a:rPr lang="en-US">
                <a:solidFill>
                  <a:schemeClr val="tx1"/>
                </a:solidFill>
              </a:rPr>
              <a:t>- Import data set</a:t>
            </a:r>
          </a:p>
          <a:p>
            <a:pPr>
              <a:buFont typeface="Wingdings 3" charset="2"/>
              <a:buChar char=""/>
            </a:pPr>
            <a:r>
              <a:rPr lang="en-US">
                <a:solidFill>
                  <a:schemeClr val="tx1"/>
                </a:solidFill>
              </a:rPr>
              <a:t>- Understand the data </a:t>
            </a:r>
          </a:p>
          <a:p>
            <a:pPr>
              <a:buFont typeface="Wingdings 3" charset="2"/>
              <a:buChar char=""/>
            </a:pPr>
            <a:r>
              <a:rPr lang="en-US">
                <a:solidFill>
                  <a:schemeClr val="tx1"/>
                </a:solidFill>
              </a:rPr>
              <a:t>- Import the important libraries</a:t>
            </a:r>
          </a:p>
          <a:p>
            <a:pPr>
              <a:buFont typeface="Wingdings 3" charset="2"/>
              <a:buChar char=""/>
            </a:pPr>
            <a:r>
              <a:rPr lang="en-US">
                <a:solidFill>
                  <a:schemeClr val="tx1"/>
                </a:solidFill>
              </a:rPr>
              <a:t>- Go through EDA process</a:t>
            </a:r>
          </a:p>
          <a:p>
            <a:pPr>
              <a:buFont typeface="Wingdings 3" charset="2"/>
              <a:buChar char=""/>
            </a:pPr>
            <a:r>
              <a:rPr lang="en-US">
                <a:solidFill>
                  <a:schemeClr val="tx1"/>
                </a:solidFill>
              </a:rPr>
              <a:t>- Visualization</a:t>
            </a:r>
          </a:p>
          <a:p>
            <a:pPr>
              <a:buFont typeface="Wingdings 3" charset="2"/>
              <a:buChar char=""/>
            </a:pPr>
            <a:r>
              <a:rPr lang="en-US">
                <a:solidFill>
                  <a:schemeClr val="tx1"/>
                </a:solidFill>
              </a:rPr>
              <a:t>- Appley  suitable ML algorithmS</a:t>
            </a:r>
          </a:p>
          <a:p>
            <a:pPr>
              <a:buFont typeface="Wingdings 3" charset="2"/>
              <a:buChar char=""/>
            </a:pPr>
            <a:r>
              <a:rPr lang="en-US">
                <a:solidFill>
                  <a:schemeClr val="tx1"/>
                </a:solidFill>
              </a:rPr>
              <a:t>- Model Evaluation</a:t>
            </a:r>
          </a:p>
          <a:p>
            <a:pPr>
              <a:buFont typeface="Wingdings 3" charset="2"/>
              <a:buChar char=""/>
            </a:pPr>
            <a:endParaRPr lang="en-US">
              <a:solidFill>
                <a:schemeClr val="tx1"/>
              </a:solidFill>
            </a:endParaRPr>
          </a:p>
        </p:txBody>
      </p:sp>
    </p:spTree>
    <p:extLst>
      <p:ext uri="{BB962C8B-B14F-4D97-AF65-F5344CB8AC3E}">
        <p14:creationId xmlns:p14="http://schemas.microsoft.com/office/powerpoint/2010/main" val="1734850927"/>
      </p:ext>
    </p:extLst>
  </p:cSld>
  <p:clrMapOvr>
    <a:masterClrMapping/>
  </p:clrMapOvr>
  <p:transition spd="slow" advTm="12603">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 name="Picture 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9" name="Oval 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1" name="Picture 1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3" name="Picture 1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 name="Rectangle 1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7D3D45FC-B4C2-FB29-5517-63FC8758BF61}"/>
              </a:ext>
            </a:extLst>
          </p:cNvPr>
          <p:cNvSpPr>
            <a:spLocks noGrp="1"/>
          </p:cNvSpPr>
          <p:nvPr>
            <p:ph type="title"/>
          </p:nvPr>
        </p:nvSpPr>
        <p:spPr>
          <a:xfrm>
            <a:off x="8201837" y="1454963"/>
            <a:ext cx="3342462" cy="3308380"/>
          </a:xfrm>
        </p:spPr>
        <p:txBody>
          <a:bodyPr vert="horz" lIns="91440" tIns="45720" rIns="91440" bIns="45720" rtlCol="0" anchor="b">
            <a:normAutofit/>
          </a:bodyPr>
          <a:lstStyle/>
          <a:p>
            <a:pPr>
              <a:lnSpc>
                <a:spcPct val="90000"/>
              </a:lnSpc>
            </a:pPr>
            <a:r>
              <a:rPr lang="en-US" sz="2000"/>
              <a:t>First Import  Library like Pandas, NumPy </a:t>
            </a:r>
            <a:br>
              <a:rPr lang="en-US" sz="2000"/>
            </a:br>
            <a:br>
              <a:rPr lang="en-US" sz="2000"/>
            </a:br>
            <a:r>
              <a:rPr lang="en-US" sz="2000"/>
              <a:t>Pandas : for import file and cleaning process</a:t>
            </a:r>
            <a:br>
              <a:rPr lang="en-US" sz="2000"/>
            </a:br>
            <a:br>
              <a:rPr lang="en-US" sz="2000"/>
            </a:br>
            <a:r>
              <a:rPr lang="en-US" sz="2000"/>
              <a:t>NumPy : for statistics purpose</a:t>
            </a:r>
            <a:br>
              <a:rPr lang="en-US" sz="2000"/>
            </a:br>
            <a:br>
              <a:rPr lang="en-US" sz="2000"/>
            </a:br>
            <a:r>
              <a:rPr lang="en-US" sz="2000"/>
              <a:t>seaborn and matplotlib : for visualization</a:t>
            </a:r>
          </a:p>
        </p:txBody>
      </p:sp>
      <p:pic>
        <p:nvPicPr>
          <p:cNvPr id="5" name="Content Placeholder 4" descr="A screenshot of a computer">
            <a:extLst>
              <a:ext uri="{FF2B5EF4-FFF2-40B4-BE49-F238E27FC236}">
                <a16:creationId xmlns:a16="http://schemas.microsoft.com/office/drawing/2014/main" id="{8945F449-91FE-90AB-263A-92A963F8319D}"/>
              </a:ext>
            </a:extLst>
          </p:cNvPr>
          <p:cNvPicPr>
            <a:picLocks noGrp="1" noChangeAspect="1"/>
          </p:cNvPicPr>
          <p:nvPr>
            <p:ph idx="1"/>
          </p:nvPr>
        </p:nvPicPr>
        <p:blipFill rotWithShape="1">
          <a:blip r:embed="rId7"/>
          <a:srcRect r="26395" b="-1"/>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906583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B399-08F4-E0B7-4215-4CE6B4A22731}"/>
              </a:ext>
            </a:extLst>
          </p:cNvPr>
          <p:cNvSpPr>
            <a:spLocks noGrp="1"/>
          </p:cNvSpPr>
          <p:nvPr>
            <p:ph type="ctrTitle"/>
          </p:nvPr>
        </p:nvSpPr>
        <p:spPr/>
        <p:txBody>
          <a:bodyPr>
            <a:normAutofit fontScale="90000"/>
          </a:bodyPr>
          <a:lstStyle/>
          <a:p>
            <a:pPr>
              <a:lnSpc>
                <a:spcPct val="90000"/>
              </a:lnSpc>
            </a:pPr>
            <a:r>
              <a:rPr lang="en-US" sz="2900" dirty="0"/>
              <a:t>Drop Columns/Duplicate data</a:t>
            </a:r>
            <a:br>
              <a:rPr lang="en-US" sz="2900" dirty="0"/>
            </a:br>
            <a:br>
              <a:rPr lang="en-US" sz="2900" dirty="0"/>
            </a:br>
            <a:r>
              <a:rPr lang="en-US" sz="2900" b="0" i="0" dirty="0">
                <a:effectLst/>
                <a:latin typeface="Inter"/>
              </a:rPr>
              <a:t>There are 29165 rows and 20 columns in the data.</a:t>
            </a:r>
            <a:br>
              <a:rPr lang="en-US" sz="2900" b="0" i="0" dirty="0">
                <a:effectLst/>
                <a:latin typeface="Inter"/>
              </a:rPr>
            </a:br>
            <a:r>
              <a:rPr lang="en-US" sz="2900" b="0" i="0" dirty="0">
                <a:effectLst/>
                <a:latin typeface="Inter"/>
              </a:rPr>
              <a:t>As there are some negative values in the data, we need to drop the columns containing them, which can be done using the drop function.</a:t>
            </a:r>
            <a:br>
              <a:rPr lang="en-US" sz="2900" b="0" i="0" dirty="0">
                <a:effectLst/>
                <a:latin typeface="Inter"/>
              </a:rPr>
            </a:br>
            <a:r>
              <a:rPr lang="en-US" sz="2900" b="0" i="0" dirty="0">
                <a:effectLst/>
                <a:latin typeface="Inter"/>
              </a:rPr>
              <a:t>We don’t find any duplicate data</a:t>
            </a:r>
            <a:br>
              <a:rPr lang="en-US" sz="2900" dirty="0"/>
            </a:br>
            <a:br>
              <a:rPr lang="en-US" sz="2900" dirty="0"/>
            </a:br>
            <a:endParaRPr lang="en-IN" sz="2900" dirty="0"/>
          </a:p>
        </p:txBody>
      </p:sp>
      <p:sp>
        <p:nvSpPr>
          <p:cNvPr id="3" name="Subtitle 2">
            <a:extLst>
              <a:ext uri="{FF2B5EF4-FFF2-40B4-BE49-F238E27FC236}">
                <a16:creationId xmlns:a16="http://schemas.microsoft.com/office/drawing/2014/main" id="{9DFEF6D9-FAC0-C7A2-5320-695C8DA10A06}"/>
              </a:ext>
            </a:extLst>
          </p:cNvPr>
          <p:cNvSpPr>
            <a:spLocks noGrp="1"/>
          </p:cNvSpPr>
          <p:nvPr>
            <p:ph type="subTitle" idx="1"/>
          </p:nvPr>
        </p:nvSpPr>
        <p:spPr>
          <a:xfrm rot="16789012" flipV="1">
            <a:off x="1154955" y="5638799"/>
            <a:ext cx="45719" cy="45719"/>
          </a:xfrm>
          <a:solidFill>
            <a:schemeClr val="tx1"/>
          </a:solidFill>
        </p:spPr>
        <p:txBody>
          <a:bodyPr>
            <a:normAutofit fontScale="25000" lnSpcReduction="20000"/>
          </a:bodyPr>
          <a:lstStyle/>
          <a:p>
            <a:endParaRPr lang="en-IN" dirty="0"/>
          </a:p>
        </p:txBody>
      </p:sp>
      <p:pic>
        <p:nvPicPr>
          <p:cNvPr id="5" name="Picture 4" descr="A screenshot of a number of numbers&#10;&#10;Description automatically generated">
            <a:extLst>
              <a:ext uri="{FF2B5EF4-FFF2-40B4-BE49-F238E27FC236}">
                <a16:creationId xmlns:a16="http://schemas.microsoft.com/office/drawing/2014/main" id="{7333CF5D-2C45-E381-8700-A9CC95A77558}"/>
              </a:ext>
            </a:extLst>
          </p:cNvPr>
          <p:cNvPicPr>
            <a:picLocks noChangeAspect="1"/>
          </p:cNvPicPr>
          <p:nvPr/>
        </p:nvPicPr>
        <p:blipFill rotWithShape="1">
          <a:blip r:embed="rId3">
            <a:duotone>
              <a:prstClr val="black"/>
              <a:schemeClr val="accent5">
                <a:tint val="45000"/>
                <a:satMod val="400000"/>
              </a:schemeClr>
            </a:duotone>
            <a:alphaModFix amt="25000"/>
          </a:blip>
          <a:srcRect r="9089" b="19185"/>
          <a:stretch/>
        </p:blipFill>
        <p:spPr>
          <a:xfrm>
            <a:off x="-81482" y="12306"/>
            <a:ext cx="12191980" cy="6857990"/>
          </a:xfrm>
          <a:prstGeom prst="rect">
            <a:avLst/>
          </a:prstGeom>
        </p:spPr>
      </p:pic>
      <p:pic>
        <p:nvPicPr>
          <p:cNvPr id="7" name="Picture 6">
            <a:extLst>
              <a:ext uri="{FF2B5EF4-FFF2-40B4-BE49-F238E27FC236}">
                <a16:creationId xmlns:a16="http://schemas.microsoft.com/office/drawing/2014/main" id="{B09FB373-42DF-50E4-6F5D-2CA08FBE1742}"/>
              </a:ext>
            </a:extLst>
          </p:cNvPr>
          <p:cNvPicPr>
            <a:picLocks noChangeAspect="1"/>
          </p:cNvPicPr>
          <p:nvPr/>
        </p:nvPicPr>
        <p:blipFill>
          <a:blip r:embed="rId4"/>
          <a:stretch>
            <a:fillRect/>
          </a:stretch>
        </p:blipFill>
        <p:spPr>
          <a:xfrm>
            <a:off x="294465" y="4036699"/>
            <a:ext cx="11603069" cy="523948"/>
          </a:xfrm>
          <a:prstGeom prst="rect">
            <a:avLst/>
          </a:prstGeom>
        </p:spPr>
      </p:pic>
    </p:spTree>
    <p:extLst>
      <p:ext uri="{BB962C8B-B14F-4D97-AF65-F5344CB8AC3E}">
        <p14:creationId xmlns:p14="http://schemas.microsoft.com/office/powerpoint/2010/main" val="2753908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BCDC-1276-A6C5-88C8-DF656D43C4A8}"/>
              </a:ext>
            </a:extLst>
          </p:cNvPr>
          <p:cNvSpPr>
            <a:spLocks noGrp="1"/>
          </p:cNvSpPr>
          <p:nvPr>
            <p:ph type="ctrTitle"/>
          </p:nvPr>
        </p:nvSpPr>
        <p:spPr>
          <a:xfrm>
            <a:off x="8201837" y="1454963"/>
            <a:ext cx="3342462" cy="3308380"/>
          </a:xfrm>
        </p:spPr>
        <p:txBody>
          <a:bodyPr>
            <a:normAutofit/>
          </a:bodyPr>
          <a:lstStyle/>
          <a:p>
            <a:pPr>
              <a:lnSpc>
                <a:spcPct val="90000"/>
              </a:lnSpc>
            </a:pPr>
            <a:r>
              <a:rPr lang="en-US" sz="2000" b="1"/>
              <a:t>Changing datatype</a:t>
            </a:r>
            <a:br>
              <a:rPr lang="en-US" sz="2000" b="1"/>
            </a:br>
            <a:br>
              <a:rPr lang="en-US" sz="2000"/>
            </a:br>
            <a:r>
              <a:rPr lang="en-US" sz="2000"/>
              <a:t>We used the dtype () function to convert the 'family member' column from float64 to int after checking the data type of each column.</a:t>
            </a:r>
            <a:br>
              <a:rPr lang="en-US" sz="2000"/>
            </a:br>
            <a:br>
              <a:rPr lang="en-US" sz="2000"/>
            </a:br>
            <a:endParaRPr lang="en-IN" sz="2000"/>
          </a:p>
        </p:txBody>
      </p:sp>
      <p:pic>
        <p:nvPicPr>
          <p:cNvPr id="5" name="Picture 4" descr="A screenshot of a computer&#10;&#10;Description automatically generated">
            <a:extLst>
              <a:ext uri="{FF2B5EF4-FFF2-40B4-BE49-F238E27FC236}">
                <a16:creationId xmlns:a16="http://schemas.microsoft.com/office/drawing/2014/main" id="{6AB92613-6678-5DA8-0068-374C4C14650D}"/>
              </a:ext>
            </a:extLst>
          </p:cNvPr>
          <p:cNvPicPr>
            <a:picLocks noChangeAspect="1"/>
          </p:cNvPicPr>
          <p:nvPr/>
        </p:nvPicPr>
        <p:blipFill rotWithShape="1">
          <a:blip r:embed="rId3"/>
          <a:srcRect r="50418" b="1"/>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98692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66EC-7D21-E021-E94E-F1ADF8CFD42F}"/>
              </a:ext>
            </a:extLst>
          </p:cNvPr>
          <p:cNvSpPr>
            <a:spLocks noGrp="1"/>
          </p:cNvSpPr>
          <p:nvPr>
            <p:ph type="title"/>
          </p:nvPr>
        </p:nvSpPr>
        <p:spPr>
          <a:xfrm>
            <a:off x="736435" y="420625"/>
            <a:ext cx="3105075" cy="1444750"/>
          </a:xfrm>
        </p:spPr>
        <p:txBody>
          <a:bodyPr anchor="b">
            <a:normAutofit/>
          </a:bodyPr>
          <a:lstStyle/>
          <a:p>
            <a:r>
              <a:rPr lang="en-US" sz="3200" b="1" dirty="0"/>
              <a:t>Facing Null Values</a:t>
            </a:r>
            <a:endParaRPr lang="en-IN" sz="3200" b="1" dirty="0"/>
          </a:p>
        </p:txBody>
      </p:sp>
      <p:sp>
        <p:nvSpPr>
          <p:cNvPr id="3" name="Content Placeholder 2">
            <a:extLst>
              <a:ext uri="{FF2B5EF4-FFF2-40B4-BE49-F238E27FC236}">
                <a16:creationId xmlns:a16="http://schemas.microsoft.com/office/drawing/2014/main" id="{B4B0777C-E276-C7EA-07D5-C6D35FB21BF0}"/>
              </a:ext>
            </a:extLst>
          </p:cNvPr>
          <p:cNvSpPr>
            <a:spLocks noGrp="1"/>
          </p:cNvSpPr>
          <p:nvPr>
            <p:ph idx="1"/>
          </p:nvPr>
        </p:nvSpPr>
        <p:spPr>
          <a:xfrm>
            <a:off x="526167" y="2243987"/>
            <a:ext cx="3104751" cy="2931307"/>
          </a:xfrm>
        </p:spPr>
        <p:txBody>
          <a:bodyPr>
            <a:noAutofit/>
          </a:bodyPr>
          <a:lstStyle/>
          <a:p>
            <a:pPr>
              <a:lnSpc>
                <a:spcPct val="90000"/>
              </a:lnSpc>
              <a:buFont typeface="Arial" panose="020B0604020202020204" pitchFamily="34" charset="0"/>
              <a:buChar char="•"/>
            </a:pPr>
            <a:r>
              <a:rPr lang="en-US" sz="1200" b="0" i="0" dirty="0">
                <a:effectLst/>
                <a:latin typeface="Helvetica Neue"/>
              </a:rPr>
              <a:t>Here, we have some null values in our data.</a:t>
            </a:r>
          </a:p>
          <a:p>
            <a:pPr>
              <a:lnSpc>
                <a:spcPct val="90000"/>
              </a:lnSpc>
              <a:buFont typeface="Arial" panose="020B0604020202020204" pitchFamily="34" charset="0"/>
              <a:buChar char="•"/>
            </a:pPr>
            <a:r>
              <a:rPr lang="en-US" sz="1200" b="0" i="0" dirty="0">
                <a:effectLst/>
                <a:latin typeface="Helvetica Neue"/>
              </a:rPr>
              <a:t>To deal with these null values, we have multiple options available.</a:t>
            </a:r>
            <a:br>
              <a:rPr lang="en-US" sz="1200" b="0" i="0" dirty="0">
                <a:effectLst/>
                <a:latin typeface="Helvetica Neue"/>
              </a:rPr>
            </a:br>
            <a:r>
              <a:rPr lang="en-US" sz="1200" b="0" i="0" dirty="0">
                <a:effectLst/>
                <a:latin typeface="Helvetica Neue"/>
              </a:rPr>
              <a:t>The first option is to drop the null values altogether.</a:t>
            </a:r>
          </a:p>
          <a:p>
            <a:pPr>
              <a:lnSpc>
                <a:spcPct val="90000"/>
              </a:lnSpc>
              <a:buFont typeface="Arial" panose="020B0604020202020204" pitchFamily="34" charset="0"/>
              <a:buChar char="•"/>
            </a:pPr>
            <a:r>
              <a:rPr lang="en-US" sz="1200" b="0" i="0" dirty="0">
                <a:effectLst/>
                <a:latin typeface="Helvetica Neue"/>
              </a:rPr>
              <a:t>The second option is to replace the null values with the median value or integer value (if the data type is int).</a:t>
            </a:r>
          </a:p>
          <a:p>
            <a:pPr>
              <a:lnSpc>
                <a:spcPct val="90000"/>
              </a:lnSpc>
              <a:buFont typeface="Arial" panose="020B0604020202020204" pitchFamily="34" charset="0"/>
              <a:buChar char="•"/>
            </a:pPr>
            <a:r>
              <a:rPr lang="en-US" sz="1200" b="0" i="0" dirty="0">
                <a:effectLst/>
                <a:latin typeface="Helvetica Neue"/>
              </a:rPr>
              <a:t>These two options are the most commonly used methods for dealing with null values.</a:t>
            </a:r>
            <a:br>
              <a:rPr lang="en-US" sz="1200" b="0" i="0" dirty="0">
                <a:effectLst/>
                <a:latin typeface="Helvetica Neue"/>
              </a:rPr>
            </a:br>
            <a:r>
              <a:rPr lang="en-US" sz="1200" b="0" i="0" dirty="0">
                <a:effectLst/>
                <a:latin typeface="Helvetica Neue"/>
              </a:rPr>
              <a:t>Another option is to use forward or backward fill, which is mostly used in forecasting data</a:t>
            </a:r>
          </a:p>
          <a:p>
            <a:pPr>
              <a:lnSpc>
                <a:spcPct val="90000"/>
              </a:lnSpc>
              <a:buFont typeface="Arial" panose="020B0604020202020204" pitchFamily="34" charset="0"/>
              <a:buChar char="•"/>
            </a:pPr>
            <a:r>
              <a:rPr lang="en-US" sz="1200" b="0" i="0" dirty="0">
                <a:effectLst/>
                <a:latin typeface="Helvetica Neue"/>
              </a:rPr>
              <a:t>Additionally, we can use interpolation to estimate the value based on other data.</a:t>
            </a:r>
            <a:br>
              <a:rPr lang="en-US" sz="1200" b="0" i="0" dirty="0">
                <a:effectLst/>
                <a:latin typeface="Helvetica Neue"/>
              </a:rPr>
            </a:br>
            <a:endParaRPr lang="en-IN" sz="1200" dirty="0"/>
          </a:p>
        </p:txBody>
      </p:sp>
      <p:pic>
        <p:nvPicPr>
          <p:cNvPr id="9" name="Picture 8" descr="A screenshot of a computer&#10;&#10;Description automatically generated">
            <a:extLst>
              <a:ext uri="{FF2B5EF4-FFF2-40B4-BE49-F238E27FC236}">
                <a16:creationId xmlns:a16="http://schemas.microsoft.com/office/drawing/2014/main" id="{E085AB0F-0394-D710-2D19-9A79FEF404A7}"/>
              </a:ext>
            </a:extLst>
          </p:cNvPr>
          <p:cNvPicPr>
            <a:picLocks noChangeAspect="1"/>
          </p:cNvPicPr>
          <p:nvPr/>
        </p:nvPicPr>
        <p:blipFill>
          <a:blip r:embed="rId3"/>
          <a:stretch>
            <a:fillRect/>
          </a:stretch>
        </p:blipFill>
        <p:spPr>
          <a:xfrm>
            <a:off x="8670077" y="1512454"/>
            <a:ext cx="2875812" cy="4572001"/>
          </a:xfrm>
          <a:prstGeom prst="rect">
            <a:avLst/>
          </a:prstGeom>
          <a:effectLst/>
        </p:spPr>
      </p:pic>
      <p:pic>
        <p:nvPicPr>
          <p:cNvPr id="5" name="Picture 4" descr="A screenshot of a computer&#10;&#10;Description automatically generated">
            <a:extLst>
              <a:ext uri="{FF2B5EF4-FFF2-40B4-BE49-F238E27FC236}">
                <a16:creationId xmlns:a16="http://schemas.microsoft.com/office/drawing/2014/main" id="{C9CCD178-8E2E-C7A9-38B1-1BB8B71BDC4E}"/>
              </a:ext>
            </a:extLst>
          </p:cNvPr>
          <p:cNvPicPr>
            <a:picLocks noChangeAspect="1"/>
          </p:cNvPicPr>
          <p:nvPr/>
        </p:nvPicPr>
        <p:blipFill>
          <a:blip r:embed="rId4"/>
          <a:stretch>
            <a:fillRect/>
          </a:stretch>
        </p:blipFill>
        <p:spPr>
          <a:xfrm>
            <a:off x="5141966" y="1512454"/>
            <a:ext cx="3148022" cy="4276904"/>
          </a:xfrm>
          <a:prstGeom prst="rect">
            <a:avLst/>
          </a:prstGeom>
          <a:effectLst/>
        </p:spPr>
      </p:pic>
    </p:spTree>
    <p:extLst>
      <p:ext uri="{BB962C8B-B14F-4D97-AF65-F5344CB8AC3E}">
        <p14:creationId xmlns:p14="http://schemas.microsoft.com/office/powerpoint/2010/main" val="1732976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072B94F-DD46-ACE4-A8B6-5714E9A753F4}"/>
              </a:ext>
            </a:extLst>
          </p:cNvPr>
          <p:cNvPicPr>
            <a:picLocks noChangeAspect="1"/>
          </p:cNvPicPr>
          <p:nvPr/>
        </p:nvPicPr>
        <p:blipFill rotWithShape="1">
          <a:blip r:embed="rId3"/>
          <a:srcRect r="-1" b="1370"/>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itle 1">
            <a:extLst>
              <a:ext uri="{FF2B5EF4-FFF2-40B4-BE49-F238E27FC236}">
                <a16:creationId xmlns:a16="http://schemas.microsoft.com/office/drawing/2014/main" id="{3CD51E96-708C-2FE4-5900-B3F0090D6AF0}"/>
              </a:ext>
            </a:extLst>
          </p:cNvPr>
          <p:cNvSpPr>
            <a:spLocks noGrp="1"/>
          </p:cNvSpPr>
          <p:nvPr>
            <p:ph type="ctrTitle"/>
          </p:nvPr>
        </p:nvSpPr>
        <p:spPr>
          <a:xfrm>
            <a:off x="636916" y="4854346"/>
            <a:ext cx="10407602" cy="868026"/>
          </a:xfrm>
        </p:spPr>
        <p:txBody>
          <a:bodyPr>
            <a:normAutofit/>
          </a:bodyPr>
          <a:lstStyle/>
          <a:p>
            <a:r>
              <a:rPr lang="en-US" sz="4800">
                <a:solidFill>
                  <a:srgbClr val="EBEBEB"/>
                </a:solidFill>
              </a:rPr>
              <a:t>Remove ID columns</a:t>
            </a:r>
            <a:endParaRPr lang="en-IN" sz="4800">
              <a:solidFill>
                <a:srgbClr val="EBEBEB"/>
              </a:solidFill>
            </a:endParaRPr>
          </a:p>
        </p:txBody>
      </p:sp>
      <p:sp>
        <p:nvSpPr>
          <p:cNvPr id="3" name="Subtitle 2">
            <a:extLst>
              <a:ext uri="{FF2B5EF4-FFF2-40B4-BE49-F238E27FC236}">
                <a16:creationId xmlns:a16="http://schemas.microsoft.com/office/drawing/2014/main" id="{D8A998F7-2C46-B92B-16F6-45AD2C5D67E2}"/>
              </a:ext>
            </a:extLst>
          </p:cNvPr>
          <p:cNvSpPr>
            <a:spLocks noGrp="1"/>
          </p:cNvSpPr>
          <p:nvPr>
            <p:ph type="subTitle" idx="1"/>
          </p:nvPr>
        </p:nvSpPr>
        <p:spPr>
          <a:xfrm>
            <a:off x="636917" y="5722374"/>
            <a:ext cx="10407602" cy="487924"/>
          </a:xfrm>
        </p:spPr>
        <p:txBody>
          <a:bodyPr>
            <a:normAutofit/>
          </a:bodyPr>
          <a:lstStyle/>
          <a:p>
            <a:pPr>
              <a:lnSpc>
                <a:spcPct val="90000"/>
              </a:lnSpc>
            </a:pPr>
            <a:r>
              <a:rPr lang="en-US" sz="1400">
                <a:solidFill>
                  <a:schemeClr val="tx2">
                    <a:lumMod val="40000"/>
                    <a:lumOff val="60000"/>
                  </a:schemeClr>
                </a:solidFill>
              </a:rPr>
              <a:t>By removing ID columns, we can enhance the accuracy of future visualization and model predictions. Therefore, it is recommended to exclude ID columns from the dataset.</a:t>
            </a:r>
            <a:endParaRPr lang="en-IN" sz="1400">
              <a:solidFill>
                <a:schemeClr val="tx2">
                  <a:lumMod val="40000"/>
                  <a:lumOff val="60000"/>
                </a:schemeClr>
              </a:solidFill>
            </a:endParaRPr>
          </a:p>
        </p:txBody>
      </p:sp>
    </p:spTree>
    <p:extLst>
      <p:ext uri="{BB962C8B-B14F-4D97-AF65-F5344CB8AC3E}">
        <p14:creationId xmlns:p14="http://schemas.microsoft.com/office/powerpoint/2010/main" val="1472815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F2299B6F115BE4393B604F504515BFB" ma:contentTypeVersion="4" ma:contentTypeDescription="Create a new document." ma:contentTypeScope="" ma:versionID="5c1eb694634e59977d17d11b03e57b34">
  <xsd:schema xmlns:xsd="http://www.w3.org/2001/XMLSchema" xmlns:xs="http://www.w3.org/2001/XMLSchema" xmlns:p="http://schemas.microsoft.com/office/2006/metadata/properties" xmlns:ns3="49317455-e11d-48fd-87e1-0599fce04956" targetNamespace="http://schemas.microsoft.com/office/2006/metadata/properties" ma:root="true" ma:fieldsID="352be9fc302e8c9eb900b18084097b40" ns3:_="">
    <xsd:import namespace="49317455-e11d-48fd-87e1-0599fce04956"/>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17455-e11d-48fd-87e1-0599fce049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purl.org/dc/elements/1.1/"/>
    <ds:schemaRef ds:uri="http://purl.org/dc/dcmitype/"/>
    <ds:schemaRef ds:uri="http://schemas.microsoft.com/office/2006/documentManagement/types"/>
    <ds:schemaRef ds:uri="49317455-e11d-48fd-87e1-0599fce04956"/>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F0B7EB29-2765-407A-A0B4-46BDBE6F62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17455-e11d-48fd-87e1-0599fce049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381</TotalTime>
  <Words>1303</Words>
  <Application>Microsoft Office PowerPoint</Application>
  <PresentationFormat>Widescreen</PresentationFormat>
  <Paragraphs>107</Paragraphs>
  <Slides>23</Slides>
  <Notes>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Aharoni</vt:lpstr>
      <vt:lpstr>Arial</vt:lpstr>
      <vt:lpstr>Calibri</vt:lpstr>
      <vt:lpstr>Century Gothic</vt:lpstr>
      <vt:lpstr>Helvetica Neue</vt:lpstr>
      <vt:lpstr>Inter</vt:lpstr>
      <vt:lpstr>Wingdings 3</vt:lpstr>
      <vt:lpstr>Ion</vt:lpstr>
      <vt:lpstr>Prediction for Credit Card Approval</vt:lpstr>
      <vt:lpstr>Problem Statement:</vt:lpstr>
      <vt:lpstr>Dataset Overview:</vt:lpstr>
      <vt:lpstr>Steps to solve Problem</vt:lpstr>
      <vt:lpstr>First Import  Library like Pandas, NumPy   Pandas : for import file and cleaning process  NumPy : for statistics purpose  seaborn and matplotlib : for visualization</vt:lpstr>
      <vt:lpstr>Drop Columns/Duplicate data  There are 29165 rows and 20 columns in the data. As there are some negative values in the data, we need to drop the columns containing them, which can be done using the drop function. We don’t find any duplicate data  </vt:lpstr>
      <vt:lpstr>Changing datatype  We used the dtype () function to convert the 'family member' column from float64 to int after checking the data type of each column.  </vt:lpstr>
      <vt:lpstr>Facing Null Values</vt:lpstr>
      <vt:lpstr>Remove ID columns</vt:lpstr>
      <vt:lpstr>Visualization</vt:lpstr>
      <vt:lpstr>PowerPoint Presentation</vt:lpstr>
      <vt:lpstr>Visulaization</vt:lpstr>
      <vt:lpstr>Visualization Marital status-wise income</vt:lpstr>
      <vt:lpstr>Visualization Education level wise income male and female</vt:lpstr>
      <vt:lpstr>Visualization Job title vs income</vt:lpstr>
      <vt:lpstr>Encoding Process</vt:lpstr>
      <vt:lpstr>PowerPoint Presentation</vt:lpstr>
      <vt:lpstr>Built Models</vt:lpstr>
      <vt:lpstr>Logical Regression</vt:lpstr>
      <vt:lpstr>Decision Tree</vt:lpstr>
      <vt:lpstr>Random Forest</vt:lpstr>
      <vt:lpstr>AdaBoostClassifier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for Credit Card Approval</dc:title>
  <dc:creator>Prerak Pandya</dc:creator>
  <cp:lastModifiedBy>Prerak Pandya</cp:lastModifiedBy>
  <cp:revision>3</cp:revision>
  <dcterms:created xsi:type="dcterms:W3CDTF">2024-02-14T15:17:21Z</dcterms:created>
  <dcterms:modified xsi:type="dcterms:W3CDTF">2024-02-15T13:11:56Z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0x0101009F2299B6F115BE4393B604F504515BFB</vt:lpwstr>
  </property>
</Properties>
</file>